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60" r:id="rId2"/>
    <p:sldId id="372" r:id="rId3"/>
    <p:sldId id="374" r:id="rId4"/>
    <p:sldId id="269" r:id="rId5"/>
    <p:sldId id="348" r:id="rId6"/>
    <p:sldId id="349" r:id="rId7"/>
    <p:sldId id="350" r:id="rId8"/>
    <p:sldId id="352" r:id="rId9"/>
    <p:sldId id="353" r:id="rId10"/>
    <p:sldId id="354" r:id="rId11"/>
    <p:sldId id="355" r:id="rId12"/>
    <p:sldId id="356" r:id="rId13"/>
    <p:sldId id="357" r:id="rId14"/>
    <p:sldId id="358" r:id="rId15"/>
    <p:sldId id="359" r:id="rId16"/>
    <p:sldId id="360" r:id="rId17"/>
    <p:sldId id="361" r:id="rId18"/>
    <p:sldId id="362" r:id="rId19"/>
    <p:sldId id="363" r:id="rId20"/>
  </p:sldIdLst>
  <p:sldSz cx="9144000" cy="6858000" type="screen4x3"/>
  <p:notesSz cx="9866313" cy="673576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C3C9"/>
    <a:srgbClr val="9D56B0"/>
    <a:srgbClr val="376092"/>
    <a:srgbClr val="C9C9C9"/>
    <a:srgbClr val="E6E6E6"/>
    <a:srgbClr val="C5C5C5"/>
    <a:srgbClr val="828282"/>
    <a:srgbClr val="FF9393"/>
    <a:srgbClr val="FF7D7D"/>
    <a:srgbClr val="CFDD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1066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6255" cy="3381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587733" y="0"/>
            <a:ext cx="4276254" cy="3381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347121-42C2-4A0C-AC87-47DDE45701DA}" type="datetimeFigureOut">
              <a:rPr lang="cs-CZ" smtClean="0"/>
              <a:t>4. 2. 2020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6397620"/>
            <a:ext cx="4276255" cy="3381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587733" y="6397620"/>
            <a:ext cx="4276254" cy="3381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3452E-45C2-430A-98EE-EF04401D73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19019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5403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588627" y="0"/>
            <a:ext cx="4275403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16E39D-8CEC-480D-90F7-4D55D0A4788D}" type="datetimeFigureOut">
              <a:rPr lang="cs-CZ" smtClean="0"/>
              <a:t>4. 2. 2020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417888" y="841375"/>
            <a:ext cx="303053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86632" y="3241586"/>
            <a:ext cx="7893050" cy="26522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6397807"/>
            <a:ext cx="4275403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588627" y="6397807"/>
            <a:ext cx="4275403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536C6B-05E1-431B-ABBC-7ED035F33F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6693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536C6B-05E1-431B-ABBC-7ED035F33FC3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5475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2987-9464-4A64-994A-879404844E0D}" type="datetimeFigureOut">
              <a:rPr lang="cs-CZ" smtClean="0"/>
              <a:t>4. 2. 2020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6898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2987-9464-4A64-994A-879404844E0D}" type="datetimeFigureOut">
              <a:rPr lang="cs-CZ" smtClean="0"/>
              <a:t>4. 2. 2020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553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2987-9464-4A64-994A-879404844E0D}" type="datetimeFigureOut">
              <a:rPr lang="cs-CZ" smtClean="0"/>
              <a:t>4. 2. 2020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3956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2987-9464-4A64-994A-879404844E0D}" type="datetimeFigureOut">
              <a:rPr lang="cs-CZ" smtClean="0"/>
              <a:t>4. 2. 2020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1934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2987-9464-4A64-994A-879404844E0D}" type="datetimeFigureOut">
              <a:rPr lang="cs-CZ" smtClean="0"/>
              <a:t>4. 2. 2020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5221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2987-9464-4A64-994A-879404844E0D}" type="datetimeFigureOut">
              <a:rPr lang="cs-CZ" smtClean="0"/>
              <a:t>4. 2. 2020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9792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2987-9464-4A64-994A-879404844E0D}" type="datetimeFigureOut">
              <a:rPr lang="cs-CZ" smtClean="0"/>
              <a:t>4. 2. 2020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7166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2987-9464-4A64-994A-879404844E0D}" type="datetimeFigureOut">
              <a:rPr lang="cs-CZ" smtClean="0"/>
              <a:t>4. 2. 2020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1451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2987-9464-4A64-994A-879404844E0D}" type="datetimeFigureOut">
              <a:rPr lang="cs-CZ" smtClean="0"/>
              <a:t>4. 2. 2020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410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2987-9464-4A64-994A-879404844E0D}" type="datetimeFigureOut">
              <a:rPr lang="cs-CZ" smtClean="0"/>
              <a:t>4. 2. 2020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3418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2987-9464-4A64-994A-879404844E0D}" type="datetimeFigureOut">
              <a:rPr lang="cs-CZ" smtClean="0"/>
              <a:t>4. 2. 2020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1453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52987-9464-4A64-994A-879404844E0D}" type="datetimeFigureOut">
              <a:rPr lang="cs-CZ" smtClean="0"/>
              <a:t>4. 2. 2020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5C983-0146-4148-9ED0-E29815EA5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3437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lickevzdelani.cz/Management&#353;kol/&#344;editelna/P&#345;ij&#237;mac&#237;&#345;&#237;zen&#237;naS&#352;.aspx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cermat.cz/jednotna-prijimaci-zkouska-2017-1404035397.html" TargetMode="External"/><Relationship Id="rId4" Type="http://schemas.openxmlformats.org/officeDocument/2006/relationships/hyperlink" Target="http://www.msmt.cz/vzdelavani/stredni-vzdelavani/prijimani-na-stredni-skoly-a-konzervator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590600"/>
            <a:ext cx="9144001" cy="700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5971951"/>
            <a:ext cx="936104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-108520" y="1"/>
            <a:ext cx="9361040" cy="980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délník 8"/>
          <p:cNvSpPr/>
          <p:nvPr/>
        </p:nvSpPr>
        <p:spPr>
          <a:xfrm>
            <a:off x="-108520" y="0"/>
            <a:ext cx="9361040" cy="1367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367057"/>
          </a:xfrm>
        </p:spPr>
        <p:txBody>
          <a:bodyPr>
            <a:noAutofit/>
          </a:bodyPr>
          <a:lstStyle/>
          <a:p>
            <a:r>
              <a:rPr lang="cs-CZ" sz="3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Přijímací řízení </a:t>
            </a:r>
            <a:br>
              <a:rPr lang="cs-CZ" sz="3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 školním roce 2019/2020</a:t>
            </a:r>
          </a:p>
        </p:txBody>
      </p:sp>
    </p:spTree>
    <p:extLst>
      <p:ext uri="{BB962C8B-B14F-4D97-AF65-F5344CB8AC3E}">
        <p14:creationId xmlns:p14="http://schemas.microsoft.com/office/powerpoint/2010/main" val="3475323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77821"/>
          </a:xfrm>
        </p:spPr>
        <p:txBody>
          <a:bodyPr>
            <a:noAutofit/>
          </a:bodyPr>
          <a:lstStyle/>
          <a:p>
            <a:pPr>
              <a:buSzPct val="100000"/>
              <a:defRPr/>
            </a:pPr>
            <a:r>
              <a:rPr lang="cs-CZ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https://prijimacky.cermat.cz/</a:t>
            </a:r>
            <a:endParaRPr lang="cs-CZ" altLang="cs-CZ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="" xmlns:a16="http://schemas.microsoft.com/office/drawing/2014/main" id="{011CE9C3-4F96-492A-B9D7-D22BAFBE20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415" r="1182" b="11659"/>
          <a:stretch/>
        </p:blipFill>
        <p:spPr>
          <a:xfrm>
            <a:off x="54000" y="1582132"/>
            <a:ext cx="9036000" cy="38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129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77821"/>
          </a:xfrm>
        </p:spPr>
        <p:txBody>
          <a:bodyPr>
            <a:noAutofit/>
          </a:bodyPr>
          <a:lstStyle/>
          <a:p>
            <a:pPr>
              <a:buSzPct val="100000"/>
              <a:defRPr/>
            </a:pPr>
            <a:r>
              <a:rPr lang="cs-CZ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https://prijimacky.cermat.cz/ </a:t>
            </a:r>
            <a:endParaRPr lang="cs-CZ" altLang="cs-CZ" sz="2400" b="1" dirty="0">
              <a:solidFill>
                <a:srgbClr val="4F81B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="" xmlns:a16="http://schemas.microsoft.com/office/drawing/2014/main" id="{DD9FB6B8-A4BA-494A-8882-F2604A477C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430" r="1182" b="11635"/>
          <a:stretch/>
        </p:blipFill>
        <p:spPr>
          <a:xfrm>
            <a:off x="54000" y="1584317"/>
            <a:ext cx="9036000" cy="38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73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dirty="0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77821"/>
          </a:xfrm>
        </p:spPr>
        <p:txBody>
          <a:bodyPr>
            <a:noAutofit/>
          </a:bodyPr>
          <a:lstStyle/>
          <a:p>
            <a:pPr>
              <a:buClr>
                <a:srgbClr val="000000"/>
              </a:buClr>
              <a:buSzPct val="100000"/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Přihláška ke vzdělávání 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467544" y="1388391"/>
            <a:ext cx="8208912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8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200" dirty="0"/>
              <a:t>v prvním kole přijímacího řízení může uchazeč podat </a:t>
            </a:r>
          </a:p>
          <a:p>
            <a:pPr marL="800100" lvl="1" indent="-342900" algn="just">
              <a:spcBef>
                <a:spcPts val="3000"/>
              </a:spcBef>
              <a:buClr>
                <a:schemeClr val="tx1"/>
              </a:buClr>
              <a:buFont typeface="Calibri" panose="020F0502020204030204" pitchFamily="34" charset="0"/>
              <a:buChar char="−"/>
            </a:pPr>
            <a:r>
              <a:rPr lang="cs-CZ" altLang="cs-CZ" sz="2200" b="1" dirty="0"/>
              <a:t>dvě přihlášky </a:t>
            </a:r>
            <a:r>
              <a:rPr lang="cs-CZ" altLang="cs-CZ" sz="2200" dirty="0"/>
              <a:t>do oborů vzdělání </a:t>
            </a:r>
            <a:r>
              <a:rPr lang="cs-CZ" altLang="cs-CZ" sz="2200" b="1" dirty="0"/>
              <a:t>s talentovou zkouškou </a:t>
            </a:r>
            <a:r>
              <a:rPr lang="cs-CZ" altLang="cs-CZ" sz="2200" b="1" dirty="0">
                <a:solidFill>
                  <a:srgbClr val="C00000"/>
                </a:solidFill>
              </a:rPr>
              <a:t>a</a:t>
            </a:r>
          </a:p>
          <a:p>
            <a:pPr marL="800100" lvl="1" indent="-342900" algn="just">
              <a:spcBef>
                <a:spcPts val="800"/>
              </a:spcBef>
              <a:buClr>
                <a:schemeClr val="tx1"/>
              </a:buClr>
              <a:buFont typeface="Calibri" panose="020F0502020204030204" pitchFamily="34" charset="0"/>
              <a:buChar char="−"/>
            </a:pPr>
            <a:r>
              <a:rPr lang="cs-CZ" altLang="cs-CZ" sz="2200" b="1" dirty="0"/>
              <a:t>dvě přihlášky </a:t>
            </a:r>
            <a:r>
              <a:rPr lang="cs-CZ" altLang="cs-CZ" sz="2200" dirty="0"/>
              <a:t>do oborů vzdělání </a:t>
            </a:r>
            <a:r>
              <a:rPr lang="cs-CZ" altLang="cs-CZ" sz="2200" b="1" dirty="0"/>
              <a:t>bez talentové zkoušky </a:t>
            </a:r>
          </a:p>
          <a:p>
            <a:pPr marL="342900" indent="-342900" algn="just">
              <a:spcBef>
                <a:spcPts val="24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200" b="1" dirty="0"/>
              <a:t>přihlášku podává </a:t>
            </a:r>
            <a:r>
              <a:rPr lang="cs-CZ" altLang="cs-CZ" sz="2200" dirty="0"/>
              <a:t>uchazeč řediteli střední školy pro první kolo přijímacího řízení </a:t>
            </a:r>
            <a:r>
              <a:rPr lang="cs-CZ" altLang="cs-CZ" sz="2200" b="1" dirty="0"/>
              <a:t>do</a:t>
            </a:r>
          </a:p>
          <a:p>
            <a:pPr marL="800100" lvl="1" indent="-342900" algn="just">
              <a:spcBef>
                <a:spcPts val="1800"/>
              </a:spcBef>
              <a:buClr>
                <a:schemeClr val="tx1"/>
              </a:buClr>
              <a:buFont typeface="Calibri" panose="020F0502020204030204" pitchFamily="34" charset="0"/>
              <a:buChar char="−"/>
            </a:pPr>
            <a:r>
              <a:rPr lang="cs-CZ" altLang="cs-CZ" sz="2200" b="1" dirty="0">
                <a:solidFill>
                  <a:srgbClr val="C00000"/>
                </a:solidFill>
              </a:rPr>
              <a:t>30. listopadu </a:t>
            </a:r>
            <a:r>
              <a:rPr lang="cs-CZ" altLang="cs-CZ" sz="2200" dirty="0"/>
              <a:t>pro obory vzdělání s talentovou zkouškou </a:t>
            </a:r>
          </a:p>
          <a:p>
            <a:pPr marL="452438" lvl="1" indent="4763" algn="just">
              <a:buClr>
                <a:schemeClr val="tx1"/>
              </a:buClr>
            </a:pPr>
            <a:r>
              <a:rPr lang="cs-CZ" altLang="cs-CZ" sz="2200" dirty="0">
                <a:solidFill>
                  <a:srgbClr val="FF0000"/>
                </a:solidFill>
              </a:rPr>
              <a:t>     (</a:t>
            </a:r>
            <a:r>
              <a:rPr lang="cs-CZ" altLang="cs-CZ" sz="2200" b="1" dirty="0">
                <a:solidFill>
                  <a:srgbClr val="FF0000"/>
                </a:solidFill>
              </a:rPr>
              <a:t>v tomto šk. roce do 2. prosince 2019</a:t>
            </a:r>
            <a:r>
              <a:rPr lang="cs-CZ" altLang="cs-CZ" sz="2200" dirty="0">
                <a:solidFill>
                  <a:srgbClr val="FF0000"/>
                </a:solidFill>
              </a:rPr>
              <a:t>)</a:t>
            </a:r>
          </a:p>
          <a:p>
            <a:pPr marL="800100" lvl="1" indent="-342900" algn="just">
              <a:spcBef>
                <a:spcPts val="800"/>
              </a:spcBef>
              <a:buClr>
                <a:schemeClr val="tx1"/>
              </a:buClr>
              <a:buFont typeface="Calibri" panose="020F0502020204030204" pitchFamily="34" charset="0"/>
              <a:buChar char="−"/>
            </a:pPr>
            <a:r>
              <a:rPr lang="cs-CZ" altLang="cs-CZ" sz="2200" b="1" dirty="0">
                <a:solidFill>
                  <a:srgbClr val="C00000"/>
                </a:solidFill>
              </a:rPr>
              <a:t>1. března </a:t>
            </a:r>
            <a:r>
              <a:rPr lang="cs-CZ" altLang="cs-CZ" sz="2200" dirty="0"/>
              <a:t>pro obory vzdělání bez talentové zkoušky </a:t>
            </a:r>
          </a:p>
          <a:p>
            <a:pPr lvl="1" algn="just">
              <a:buClr>
                <a:schemeClr val="tx1"/>
              </a:buClr>
            </a:pPr>
            <a:r>
              <a:rPr lang="cs-CZ" altLang="cs-CZ" sz="2200" dirty="0"/>
              <a:t>     </a:t>
            </a:r>
            <a:r>
              <a:rPr lang="cs-CZ" altLang="cs-CZ" sz="2200" dirty="0">
                <a:solidFill>
                  <a:srgbClr val="FF0000"/>
                </a:solidFill>
              </a:rPr>
              <a:t>(</a:t>
            </a:r>
            <a:r>
              <a:rPr lang="cs-CZ" altLang="cs-CZ" sz="2200" b="1" dirty="0">
                <a:solidFill>
                  <a:srgbClr val="FF0000"/>
                </a:solidFill>
              </a:rPr>
              <a:t>v tomto šk. roce do 2.</a:t>
            </a:r>
            <a:r>
              <a:rPr lang="cs-CZ" sz="2400" b="1" dirty="0">
                <a:solidFill>
                  <a:srgbClr val="FF0000"/>
                </a:solidFill>
              </a:rPr>
              <a:t> </a:t>
            </a:r>
            <a:r>
              <a:rPr lang="cs-CZ" altLang="cs-CZ" sz="2200" b="1" dirty="0">
                <a:solidFill>
                  <a:srgbClr val="FF0000"/>
                </a:solidFill>
              </a:rPr>
              <a:t>března 2020</a:t>
            </a:r>
            <a:r>
              <a:rPr lang="cs-CZ" altLang="cs-CZ" sz="2200" dirty="0">
                <a:solidFill>
                  <a:srgbClr val="FF0000"/>
                </a:solidFill>
              </a:rPr>
              <a:t>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27429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77821"/>
          </a:xfrm>
        </p:spPr>
        <p:txBody>
          <a:bodyPr>
            <a:noAutofit/>
          </a:bodyPr>
          <a:lstStyle/>
          <a:p>
            <a:pPr>
              <a:buClr>
                <a:srgbClr val="000000"/>
              </a:buClr>
              <a:buSzPct val="100000"/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Přijímací zkoušky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467544" y="1351069"/>
            <a:ext cx="8208912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cs-CZ" altLang="cs-CZ" sz="2200" dirty="0">
                <a:latin typeface="+mj-lt"/>
              </a:rPr>
              <a:t>v 1. kole přijímacího řízení </a:t>
            </a:r>
            <a:r>
              <a:rPr lang="cs-CZ" altLang="cs-CZ" sz="2200" b="1" dirty="0">
                <a:latin typeface="+mj-lt"/>
              </a:rPr>
              <a:t>do oborů vzdělání s maturitní zkouškou</a:t>
            </a:r>
            <a:r>
              <a:rPr lang="cs-CZ" altLang="cs-CZ" sz="2200" dirty="0">
                <a:latin typeface="+mj-lt"/>
              </a:rPr>
              <a:t> </a:t>
            </a:r>
            <a:r>
              <a:rPr lang="cs-CZ" altLang="cs-CZ" sz="2200" dirty="0" smtClean="0">
                <a:latin typeface="+mj-lt"/>
              </a:rPr>
              <a:t>se </a:t>
            </a:r>
            <a:r>
              <a:rPr lang="cs-CZ" altLang="cs-CZ" sz="2200" dirty="0">
                <a:latin typeface="+mj-lt"/>
              </a:rPr>
              <a:t>koná </a:t>
            </a:r>
            <a:r>
              <a:rPr lang="cs-CZ" altLang="cs-CZ" sz="2200" b="1" dirty="0">
                <a:solidFill>
                  <a:srgbClr val="C00000"/>
                </a:solidFill>
                <a:latin typeface="+mj-lt"/>
              </a:rPr>
              <a:t>jednotná přijímací zkouška </a:t>
            </a:r>
            <a:r>
              <a:rPr lang="cs-CZ" altLang="cs-CZ" sz="2200" b="1" dirty="0">
                <a:latin typeface="+mj-lt"/>
              </a:rPr>
              <a:t>z českého jazyka a literatury a z matematiky </a:t>
            </a:r>
          </a:p>
          <a:p>
            <a:pPr marL="342900" indent="-342900" algn="just">
              <a:spcBef>
                <a:spcPct val="5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200" b="1" dirty="0">
                <a:solidFill>
                  <a:srgbClr val="C00000"/>
                </a:solidFill>
                <a:latin typeface="+mj-lt"/>
              </a:rPr>
              <a:t>výjimkou jsou </a:t>
            </a:r>
            <a:r>
              <a:rPr lang="cs-CZ" altLang="cs-CZ" sz="2200" dirty="0">
                <a:latin typeface="+mj-lt"/>
              </a:rPr>
              <a:t>pouze </a:t>
            </a:r>
            <a:r>
              <a:rPr lang="cs-CZ" altLang="cs-CZ" sz="2200" b="1" dirty="0">
                <a:solidFill>
                  <a:srgbClr val="C00000"/>
                </a:solidFill>
                <a:latin typeface="+mj-lt"/>
              </a:rPr>
              <a:t>obory vzdělání s talentovou zkouškou ze skupiny 82</a:t>
            </a:r>
            <a:r>
              <a:rPr lang="cs-CZ" altLang="cs-CZ" sz="2200" dirty="0">
                <a:solidFill>
                  <a:srgbClr val="C00000"/>
                </a:solidFill>
                <a:latin typeface="+mj-lt"/>
              </a:rPr>
              <a:t> </a:t>
            </a:r>
            <a:r>
              <a:rPr lang="cs-CZ" altLang="cs-CZ" sz="2200" dirty="0">
                <a:latin typeface="+mj-lt"/>
              </a:rPr>
              <a:t>Umění a užité </a:t>
            </a:r>
            <a:r>
              <a:rPr lang="cs-CZ" altLang="cs-CZ" sz="2200" dirty="0" smtClean="0">
                <a:latin typeface="+mj-lt"/>
              </a:rPr>
              <a:t>umění</a:t>
            </a:r>
            <a:endParaRPr lang="cs-CZ" altLang="cs-CZ" sz="2200" dirty="0">
              <a:latin typeface="+mj-lt"/>
            </a:endParaRP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cs-CZ" altLang="cs-CZ" sz="2200" dirty="0">
                <a:latin typeface="+mj-lt"/>
              </a:rPr>
              <a:t>ředitel školy může stanovit i </a:t>
            </a:r>
            <a:r>
              <a:rPr lang="cs-CZ" altLang="cs-CZ" sz="2200" b="1" dirty="0">
                <a:solidFill>
                  <a:srgbClr val="C00000"/>
                </a:solidFill>
                <a:latin typeface="+mj-lt"/>
              </a:rPr>
              <a:t>školní přijímací zkoušku </a:t>
            </a:r>
            <a:r>
              <a:rPr lang="cs-CZ" altLang="cs-CZ" sz="2200" dirty="0">
                <a:latin typeface="+mj-lt"/>
              </a:rPr>
              <a:t>(stanoví dva termíny jejího konání)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cs-CZ" altLang="cs-CZ" sz="2200" dirty="0">
                <a:latin typeface="+mj-lt"/>
              </a:rPr>
              <a:t>přípravu zadání testů, jejich distribuci a hodnocení výsledků zajišťuje Centrum pro zjišťování výsledků vzdělávání (</a:t>
            </a:r>
            <a:r>
              <a:rPr lang="cs-CZ" altLang="cs-CZ" sz="2200" b="1" dirty="0" err="1">
                <a:solidFill>
                  <a:srgbClr val="C00000"/>
                </a:solidFill>
                <a:latin typeface="+mj-lt"/>
              </a:rPr>
              <a:t>Cermat</a:t>
            </a:r>
            <a:r>
              <a:rPr lang="cs-CZ" altLang="cs-CZ" sz="2200" dirty="0">
                <a:latin typeface="+mj-lt"/>
              </a:rPr>
              <a:t>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9481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77821"/>
          </a:xfrm>
        </p:spPr>
        <p:txBody>
          <a:bodyPr>
            <a:noAutofit/>
          </a:bodyPr>
          <a:lstStyle/>
          <a:p>
            <a:pPr>
              <a:buClr>
                <a:srgbClr val="000000"/>
              </a:buClr>
              <a:buSzPct val="100000"/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Přijímací zkoušky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467544" y="1417563"/>
            <a:ext cx="8208912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každý uchazeč </a:t>
            </a:r>
            <a:r>
              <a:rPr lang="cs-CZ" altLang="cs-CZ" sz="2200" b="1" dirty="0">
                <a:solidFill>
                  <a:srgbClr val="C00000"/>
                </a:solidFill>
              </a:rPr>
              <a:t>může jednotné přijímací zkoušky konat dvakrát</a:t>
            </a:r>
          </a:p>
          <a:p>
            <a:pPr marL="800100" lvl="1" indent="-342900" algn="just">
              <a:spcBef>
                <a:spcPts val="1800"/>
              </a:spcBef>
              <a:buFont typeface="Calibri" panose="020F0502020204030204" pitchFamily="34" charset="0"/>
              <a:buChar char="−"/>
            </a:pPr>
            <a:r>
              <a:rPr lang="cs-CZ" altLang="cs-CZ" sz="2200" b="1" dirty="0"/>
              <a:t>v prvním stanoveném termínu ve škole uvedené na přihlášce v prvním pořadí 	</a:t>
            </a:r>
          </a:p>
          <a:p>
            <a:pPr marL="800100" lvl="1" indent="-342900" algn="just">
              <a:spcBef>
                <a:spcPts val="600"/>
              </a:spcBef>
              <a:spcAft>
                <a:spcPts val="1800"/>
              </a:spcAft>
              <a:buFont typeface="Calibri" panose="020F0502020204030204" pitchFamily="34" charset="0"/>
              <a:buChar char="−"/>
            </a:pPr>
            <a:r>
              <a:rPr lang="cs-CZ" altLang="cs-CZ" sz="2200" b="1" dirty="0"/>
              <a:t>ve druhém stanoveném termínu ve škole uvedené na přihlášce ve druhém pořadí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uchazeč, který se pro vážné důvody k řádnému termínu přijímací zkoušky nedostaví a svoji neúčast </a:t>
            </a:r>
            <a:r>
              <a:rPr lang="cs-CZ" altLang="cs-CZ" sz="2200" b="1" dirty="0">
                <a:solidFill>
                  <a:srgbClr val="FF0000"/>
                </a:solidFill>
              </a:rPr>
              <a:t>písemně nejpozději do 3 dnů omluví</a:t>
            </a:r>
            <a:r>
              <a:rPr lang="cs-CZ" altLang="cs-CZ" sz="2200" b="1" dirty="0"/>
              <a:t> </a:t>
            </a:r>
            <a:r>
              <a:rPr lang="cs-CZ" altLang="cs-CZ" sz="2200" dirty="0"/>
              <a:t>řediteli školy, ve které ji měl konat, koná zkoušku </a:t>
            </a:r>
            <a:r>
              <a:rPr lang="cs-CZ" altLang="cs-CZ" sz="2200" b="1" dirty="0">
                <a:solidFill>
                  <a:srgbClr val="FF0000"/>
                </a:solidFill>
              </a:rPr>
              <a:t>v náhradním termínu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12001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77821"/>
          </a:xfrm>
        </p:spPr>
        <p:txBody>
          <a:bodyPr>
            <a:noAutofit/>
          </a:bodyPr>
          <a:lstStyle/>
          <a:p>
            <a:pPr>
              <a:buClr>
                <a:srgbClr val="000000"/>
              </a:buClr>
              <a:buSzPct val="100000"/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Termíny konání přijímacích zkoušek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467544" y="1221375"/>
            <a:ext cx="8208912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cs-CZ" altLang="cs-CZ" sz="2200" b="1" dirty="0"/>
              <a:t>přijímací zkoušky </a:t>
            </a:r>
            <a:r>
              <a:rPr lang="cs-CZ" altLang="cs-CZ" sz="2200" dirty="0"/>
              <a:t>v 1. kole přijímacího řízení se mohou konat:</a:t>
            </a:r>
          </a:p>
          <a:p>
            <a:pPr marL="800100" lvl="1" indent="-342900" algn="just">
              <a:spcBef>
                <a:spcPct val="50000"/>
              </a:spcBef>
              <a:buFont typeface="Calibri" panose="020F0502020204030204" pitchFamily="34" charset="0"/>
              <a:buChar char="−"/>
            </a:pPr>
            <a:r>
              <a:rPr lang="pl-PL" altLang="cs-CZ" sz="2200" dirty="0"/>
              <a:t>od</a:t>
            </a:r>
            <a:r>
              <a:rPr lang="pl-PL" altLang="cs-CZ" sz="2200" b="1" dirty="0"/>
              <a:t> </a:t>
            </a:r>
            <a:r>
              <a:rPr lang="pl-PL" altLang="cs-CZ" sz="2200" b="1" dirty="0">
                <a:solidFill>
                  <a:srgbClr val="C00000"/>
                </a:solidFill>
              </a:rPr>
              <a:t>12. dubna </a:t>
            </a:r>
            <a:r>
              <a:rPr lang="pl-PL" altLang="cs-CZ" sz="2200" dirty="0"/>
              <a:t>do</a:t>
            </a:r>
            <a:r>
              <a:rPr lang="pl-PL" altLang="cs-CZ" sz="2200" b="1" dirty="0"/>
              <a:t> </a:t>
            </a:r>
            <a:r>
              <a:rPr lang="pl-PL" altLang="cs-CZ" sz="2200" b="1" dirty="0">
                <a:solidFill>
                  <a:srgbClr val="C00000"/>
                </a:solidFill>
              </a:rPr>
              <a:t>28. dubna</a:t>
            </a:r>
            <a:r>
              <a:rPr lang="pl-PL" altLang="cs-CZ" sz="2200" dirty="0">
                <a:solidFill>
                  <a:srgbClr val="C00000"/>
                </a:solidFill>
              </a:rPr>
              <a:t> </a:t>
            </a:r>
            <a:r>
              <a:rPr lang="cs-CZ" altLang="cs-CZ" sz="2200" dirty="0"/>
              <a:t>do</a:t>
            </a:r>
            <a:r>
              <a:rPr lang="cs-CZ" altLang="cs-CZ" sz="2200" b="1" dirty="0"/>
              <a:t> oborů vzdělání s maturitní zkouškou</a:t>
            </a:r>
            <a:endParaRPr lang="pl-PL" altLang="cs-CZ" sz="2200" dirty="0">
              <a:solidFill>
                <a:srgbClr val="C00000"/>
              </a:solidFill>
            </a:endParaRPr>
          </a:p>
          <a:p>
            <a:pPr marL="800100" lvl="1" indent="-342900" algn="just">
              <a:spcBef>
                <a:spcPct val="50000"/>
              </a:spcBef>
              <a:buFont typeface="Calibri" panose="020F0502020204030204" pitchFamily="34" charset="0"/>
              <a:buChar char="−"/>
            </a:pPr>
            <a:r>
              <a:rPr lang="pl-PL" altLang="cs-CZ" sz="2200" dirty="0"/>
              <a:t>od</a:t>
            </a:r>
            <a:r>
              <a:rPr lang="pl-PL" altLang="cs-CZ" sz="2200" b="1" dirty="0"/>
              <a:t> </a:t>
            </a:r>
            <a:r>
              <a:rPr lang="pl-PL" altLang="cs-CZ" sz="2200" b="1" dirty="0">
                <a:solidFill>
                  <a:srgbClr val="C00000"/>
                </a:solidFill>
              </a:rPr>
              <a:t>22. dubna </a:t>
            </a:r>
            <a:r>
              <a:rPr lang="pl-PL" altLang="cs-CZ" sz="2200" dirty="0"/>
              <a:t>do</a:t>
            </a:r>
            <a:r>
              <a:rPr lang="pl-PL" altLang="cs-CZ" sz="2200" b="1" dirty="0"/>
              <a:t> </a:t>
            </a:r>
            <a:r>
              <a:rPr lang="pl-PL" altLang="cs-CZ" sz="2200" b="1" dirty="0">
                <a:solidFill>
                  <a:srgbClr val="C00000"/>
                </a:solidFill>
              </a:rPr>
              <a:t>30. dubna </a:t>
            </a:r>
            <a:r>
              <a:rPr lang="pl-PL" altLang="cs-CZ" sz="2200" dirty="0"/>
              <a:t>do</a:t>
            </a:r>
            <a:r>
              <a:rPr lang="pl-PL" altLang="cs-CZ" sz="2200" b="1" dirty="0"/>
              <a:t> ostatních oborů vzdělání</a:t>
            </a:r>
            <a:endParaRPr lang="cs-CZ" altLang="cs-CZ" sz="2200" b="1" dirty="0"/>
          </a:p>
          <a:p>
            <a:pPr marL="342900" indent="-342900" algn="just">
              <a:spcBef>
                <a:spcPts val="18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200" b="1" dirty="0">
                <a:solidFill>
                  <a:srgbClr val="C00000"/>
                </a:solidFill>
              </a:rPr>
              <a:t>jednotné zkoušky </a:t>
            </a:r>
            <a:r>
              <a:rPr lang="cs-CZ" altLang="cs-CZ" sz="2200" b="1" dirty="0"/>
              <a:t>se konají v termínech stanovených MŠMT</a:t>
            </a:r>
            <a:endParaRPr lang="cs-CZ" altLang="cs-CZ" sz="2200" dirty="0"/>
          </a:p>
          <a:p>
            <a:endParaRPr lang="cs-CZ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="" xmlns:a16="http://schemas.microsoft.com/office/drawing/2014/main" id="{10728E69-A70C-4A9A-8521-15FC8294AF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153351"/>
              </p:ext>
            </p:extLst>
          </p:nvPr>
        </p:nvGraphicFramePr>
        <p:xfrm>
          <a:off x="341313" y="3601746"/>
          <a:ext cx="8461374" cy="2401611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835391">
                  <a:extLst>
                    <a:ext uri="{9D8B030D-6E8A-4147-A177-3AD203B41FA5}">
                      <a16:colId xmlns="" xmlns:a16="http://schemas.microsoft.com/office/drawing/2014/main" val="627761863"/>
                    </a:ext>
                  </a:extLst>
                </a:gridCol>
                <a:gridCol w="1620283">
                  <a:extLst>
                    <a:ext uri="{9D8B030D-6E8A-4147-A177-3AD203B41FA5}">
                      <a16:colId xmlns="" xmlns:a16="http://schemas.microsoft.com/office/drawing/2014/main" val="106489832"/>
                    </a:ext>
                  </a:extLst>
                </a:gridCol>
                <a:gridCol w="1620283">
                  <a:extLst>
                    <a:ext uri="{9D8B030D-6E8A-4147-A177-3AD203B41FA5}">
                      <a16:colId xmlns="" xmlns:a16="http://schemas.microsoft.com/office/drawing/2014/main" val="3070645163"/>
                    </a:ext>
                  </a:extLst>
                </a:gridCol>
                <a:gridCol w="2385417">
                  <a:extLst>
                    <a:ext uri="{9D8B030D-6E8A-4147-A177-3AD203B41FA5}">
                      <a16:colId xmlns="" xmlns:a16="http://schemas.microsoft.com/office/drawing/2014/main" val="2586613147"/>
                    </a:ext>
                  </a:extLst>
                </a:gridCol>
              </a:tblGrid>
              <a:tr h="426936"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Jednotné přijímací zkoušky</a:t>
                      </a:r>
                    </a:p>
                  </a:txBody>
                  <a:tcPr marL="91446" marR="91446" marT="45757" marB="45757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2828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1446" marR="91446" marT="45737" marB="4573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489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1446" marR="91446" marT="45737" marB="4573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489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1446" marR="91446" marT="45737" marB="4573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489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72864970"/>
                  </a:ext>
                </a:extLst>
              </a:tr>
              <a:tr h="762359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Studium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57" marB="45757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28282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1. řádný termín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57" marB="4575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282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2. řádný termín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57" marB="4575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28282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Náhradní termín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57" marB="4575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2828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79101123"/>
                  </a:ext>
                </a:extLst>
              </a:tr>
              <a:tr h="47660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Čtyřleté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57" marB="45757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14. 4. </a:t>
                      </a:r>
                      <a:r>
                        <a:rPr kumimoji="0" lang="cs-CZ" altLang="cs-CZ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2020 (úterý)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57" marB="4575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15. 4. </a:t>
                      </a:r>
                      <a:r>
                        <a:rPr kumimoji="0" lang="cs-CZ" altLang="cs-CZ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2020 (středa)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57" marB="4575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13. a 14. 5. </a:t>
                      </a:r>
                      <a:r>
                        <a:rPr kumimoji="0" lang="cs-CZ" altLang="cs-CZ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2020 (středa, čtvrtek)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57" marB="4575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52042748"/>
                  </a:ext>
                </a:extLst>
              </a:tr>
              <a:tr h="450242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Šestileté a osmileté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57" marB="45757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16. 4. 2020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57" marB="4575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17. 4. 2020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57" marB="4575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13. a 14. 5. 2020</a:t>
                      </a:r>
                      <a:endParaRPr kumimoji="0" lang="cs-CZ" altLang="cs-CZ" sz="2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46" marR="91446" marT="45757" marB="4575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06427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6628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77821"/>
          </a:xfrm>
        </p:spPr>
        <p:txBody>
          <a:bodyPr>
            <a:noAutofit/>
          </a:bodyPr>
          <a:lstStyle/>
          <a:p>
            <a:pPr>
              <a:buClr>
                <a:srgbClr val="000000"/>
              </a:buClr>
              <a:buSzPct val="100000"/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Přihlašování ke vzdělávání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467544" y="1221375"/>
            <a:ext cx="8208912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pokud se uchazeč hlásí na dvě střední školy (popř. dva různé obory vzdělání či různá zaměření ŠVP na téže škole), </a:t>
            </a:r>
            <a:r>
              <a:rPr lang="cs-CZ" altLang="cs-CZ" sz="2200" b="1" dirty="0">
                <a:solidFill>
                  <a:srgbClr val="C00000"/>
                </a:solidFill>
              </a:rPr>
              <a:t>na přihlášce </a:t>
            </a:r>
            <a:r>
              <a:rPr lang="cs-CZ" altLang="cs-CZ" sz="2200" dirty="0"/>
              <a:t>ke vzdělávání v 1. kole přijímacího řízení </a:t>
            </a:r>
            <a:r>
              <a:rPr lang="cs-CZ" altLang="cs-CZ" sz="2200" b="1" dirty="0">
                <a:solidFill>
                  <a:srgbClr val="C00000"/>
                </a:solidFill>
              </a:rPr>
              <a:t>uvede obě školy </a:t>
            </a:r>
            <a:r>
              <a:rPr lang="cs-CZ" altLang="cs-CZ" sz="2200" dirty="0"/>
              <a:t>(popř. obory či zaměření) </a:t>
            </a:r>
          </a:p>
          <a:p>
            <a:pPr marL="342900" indent="-342900" algn="just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200" b="1" dirty="0">
                <a:solidFill>
                  <a:srgbClr val="C00000"/>
                </a:solidFill>
              </a:rPr>
              <a:t>pořadí</a:t>
            </a:r>
            <a:r>
              <a:rPr lang="cs-CZ" altLang="cs-CZ" sz="2200" dirty="0"/>
              <a:t>, ve kterém uchazeč uvede zvolené střední školy, </a:t>
            </a:r>
            <a:r>
              <a:rPr lang="cs-CZ" altLang="cs-CZ" sz="2200" b="1" dirty="0">
                <a:solidFill>
                  <a:srgbClr val="C00000"/>
                </a:solidFill>
              </a:rPr>
              <a:t>určuje</a:t>
            </a:r>
            <a:r>
              <a:rPr lang="cs-CZ" altLang="cs-CZ" sz="2200" dirty="0"/>
              <a:t>, ve které škole bude konat </a:t>
            </a:r>
            <a:r>
              <a:rPr lang="cs-CZ" altLang="cs-CZ" sz="2200" b="1" dirty="0">
                <a:solidFill>
                  <a:srgbClr val="C00000"/>
                </a:solidFill>
              </a:rPr>
              <a:t>jednotné zkoušky v 1. a ve 2. termínu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vyplněné přihlášky </a:t>
            </a:r>
            <a:r>
              <a:rPr lang="cs-CZ" altLang="cs-CZ" sz="2200" b="1" dirty="0">
                <a:solidFill>
                  <a:srgbClr val="C00000"/>
                </a:solidFill>
              </a:rPr>
              <a:t>odevzdá uchazeč na obě střední školy</a:t>
            </a:r>
            <a:r>
              <a:rPr lang="cs-CZ" altLang="cs-CZ" sz="2200" dirty="0"/>
              <a:t>, na které se hlásí; na obou přihláškách uchazeč </a:t>
            </a:r>
            <a:r>
              <a:rPr lang="cs-CZ" altLang="cs-CZ" sz="2200" b="1" dirty="0">
                <a:solidFill>
                  <a:srgbClr val="C00000"/>
                </a:solidFill>
              </a:rPr>
              <a:t>dodrží stejné pořadí středních škol </a:t>
            </a:r>
            <a:r>
              <a:rPr lang="cs-CZ" altLang="cs-CZ" sz="2200" dirty="0"/>
              <a:t>(oborů vzdělání)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pokud se uchazeč hlásí na dva různé obory vzdělání na téže škole, odevzdá řediteli této školy také dvě přihlášky (i když jsou identické)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49784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77821"/>
          </a:xfrm>
        </p:spPr>
        <p:txBody>
          <a:bodyPr>
            <a:noAutofit/>
          </a:bodyPr>
          <a:lstStyle/>
          <a:p>
            <a:pPr>
              <a:buClr>
                <a:srgbClr val="000000"/>
              </a:buClr>
              <a:buSzPct val="100000"/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Přihlašování ke vzdělávání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467544" y="1221375"/>
            <a:ext cx="8208912" cy="5136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3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200" b="1" dirty="0">
                <a:solidFill>
                  <a:srgbClr val="C00000"/>
                </a:solidFill>
              </a:rPr>
              <a:t>rodné číslo </a:t>
            </a:r>
            <a:r>
              <a:rPr lang="cs-CZ" altLang="cs-CZ" sz="2200" dirty="0"/>
              <a:t>uvádí uchazeč </a:t>
            </a:r>
            <a:r>
              <a:rPr lang="cs-CZ" altLang="cs-CZ" sz="2200" b="1" dirty="0"/>
              <a:t>pouze</a:t>
            </a:r>
            <a:r>
              <a:rPr lang="cs-CZ" altLang="cs-CZ" sz="2200" dirty="0"/>
              <a:t> na přihlášce ke vzdělávání</a:t>
            </a:r>
            <a:r>
              <a:rPr lang="cs-CZ" altLang="cs-CZ" sz="2200" b="1" dirty="0"/>
              <a:t> v oboru vzdělání, </a:t>
            </a:r>
            <a:r>
              <a:rPr lang="cs-CZ" altLang="cs-CZ" sz="2200" dirty="0"/>
              <a:t>do kterého se konají jednotné přijímací zkoušky</a:t>
            </a:r>
          </a:p>
          <a:p>
            <a:pPr marL="342900" indent="-342900" algn="just"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kolonku </a:t>
            </a:r>
            <a:r>
              <a:rPr lang="cs-CZ" altLang="cs-CZ" sz="2200" b="1" i="1" dirty="0">
                <a:solidFill>
                  <a:srgbClr val="C00000"/>
                </a:solidFill>
              </a:rPr>
              <a:t>Jednotná zkouška – ano – ne </a:t>
            </a:r>
            <a:r>
              <a:rPr lang="cs-CZ" altLang="cs-CZ" sz="2200" b="1" dirty="0"/>
              <a:t>vyplňuje</a:t>
            </a:r>
            <a:r>
              <a:rPr lang="cs-CZ" altLang="cs-CZ" sz="2200" dirty="0"/>
              <a:t> na přihlášce do oboru vzdělání s maturitní zkouškou bez talentové zkoušky </a:t>
            </a:r>
            <a:r>
              <a:rPr lang="cs-CZ" altLang="cs-CZ" sz="2200" b="1" dirty="0"/>
              <a:t>pouze</a:t>
            </a:r>
            <a:r>
              <a:rPr lang="cs-CZ" altLang="cs-CZ" sz="2200" dirty="0"/>
              <a:t> uchazeč, </a:t>
            </a:r>
            <a:r>
              <a:rPr lang="cs-CZ" altLang="cs-CZ" sz="2200" b="1" dirty="0"/>
              <a:t>který se přihlásil také do oboru vzdělání </a:t>
            </a:r>
            <a:r>
              <a:rPr lang="cs-CZ" altLang="cs-CZ" sz="2200" b="1" dirty="0">
                <a:solidFill>
                  <a:srgbClr val="C00000"/>
                </a:solidFill>
              </a:rPr>
              <a:t>Gymnázium se sportovní přípravou</a:t>
            </a:r>
          </a:p>
          <a:p>
            <a:pPr marL="342900" indent="-342900" algn="just"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pokud se uchazeč </a:t>
            </a:r>
            <a:r>
              <a:rPr lang="cs-CZ" altLang="cs-CZ" sz="2200" b="1" dirty="0"/>
              <a:t>hlásí</a:t>
            </a:r>
            <a:r>
              <a:rPr lang="cs-CZ" altLang="cs-CZ" sz="2200" dirty="0"/>
              <a:t> do oboru vzdělání </a:t>
            </a:r>
            <a:r>
              <a:rPr lang="cs-CZ" altLang="cs-CZ" sz="2200" b="1" dirty="0">
                <a:solidFill>
                  <a:srgbClr val="C00000"/>
                </a:solidFill>
              </a:rPr>
              <a:t>Gymnázium se sportovní přípravou</a:t>
            </a:r>
            <a:r>
              <a:rPr lang="cs-CZ" altLang="cs-CZ" sz="2200" dirty="0"/>
              <a:t>, </a:t>
            </a:r>
            <a:r>
              <a:rPr lang="cs-CZ" altLang="cs-CZ" sz="2200" b="1" dirty="0"/>
              <a:t>koná vždy jednotnou zkoušku na této škole </a:t>
            </a:r>
            <a:r>
              <a:rPr lang="cs-CZ" altLang="cs-CZ" sz="2200" dirty="0"/>
              <a:t>(i v případě, že neuspěje u talentové zkoušky)</a:t>
            </a:r>
          </a:p>
          <a:p>
            <a:pPr marL="342900" indent="-342900" algn="just"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výsledek jednotných zkoušek do oboru vzdělání Gymnázium se sportovní přípravou bude zpřístupněn </a:t>
            </a:r>
            <a:r>
              <a:rPr lang="cs-CZ" altLang="cs-CZ" sz="2200" dirty="0" err="1"/>
              <a:t>Cermatem</a:t>
            </a:r>
            <a:r>
              <a:rPr lang="cs-CZ" altLang="cs-CZ" sz="2200" dirty="0"/>
              <a:t> i školám, do jejichž oborů vzdělání s maturitní zkouškou bez talentové zkoušky se uchazeč přihlásil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3874889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77821"/>
          </a:xfrm>
        </p:spPr>
        <p:txBody>
          <a:bodyPr>
            <a:noAutofit/>
          </a:bodyPr>
          <a:lstStyle/>
          <a:p>
            <a:pPr>
              <a:buClr>
                <a:srgbClr val="000000"/>
              </a:buClr>
              <a:buSzPct val="100000"/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Specifikace jednotných zkoušek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467544" y="1221375"/>
            <a:ext cx="83529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v testech jsou zastoupeny úlohy uzavřené i otevřené, včetně úloh </a:t>
            </a:r>
          </a:p>
          <a:p>
            <a:pPr algn="just">
              <a:spcBef>
                <a:spcPct val="0"/>
              </a:spcBef>
            </a:pPr>
            <a:r>
              <a:rPr lang="cs-CZ" altLang="cs-CZ" sz="2200" dirty="0"/>
              <a:t>      z konstrukční geometrie</a:t>
            </a:r>
          </a:p>
          <a:p>
            <a:pPr marL="342900" indent="-342900" algn="just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altLang="cs-CZ" sz="2200" b="1" dirty="0"/>
              <a:t>povolené pomůcky </a:t>
            </a:r>
            <a:r>
              <a:rPr lang="cs-CZ" altLang="cs-CZ" sz="2200" dirty="0"/>
              <a:t>– modře či černě píšící propisovací tužka, rýsovací potřeby; kalkulačka a tabulky nejsou povoleny </a:t>
            </a:r>
          </a:p>
          <a:p>
            <a:pPr marL="342900" indent="-34290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altLang="cs-CZ" sz="2200" b="1" dirty="0"/>
              <a:t>chybné odpovědi nejsou penalizovány</a:t>
            </a:r>
          </a:p>
          <a:p>
            <a:pPr marL="342900" indent="-34290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altLang="cs-CZ" sz="2200" dirty="0"/>
              <a:t>střední školy budou organizovat </a:t>
            </a:r>
            <a:r>
              <a:rPr lang="cs-CZ" altLang="cs-CZ" sz="2200" b="1" dirty="0">
                <a:solidFill>
                  <a:srgbClr val="C00000"/>
                </a:solidFill>
                <a:cs typeface="Arial" panose="020B0604020202020204" pitchFamily="34" charset="0"/>
              </a:rPr>
              <a:t>přijímací zkoušky nanečisto</a:t>
            </a:r>
            <a:endParaRPr lang="cs-CZ" sz="2200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="" xmlns:a16="http://schemas.microsoft.com/office/drawing/2014/main" id="{A9BA0474-800F-4DE1-B2FA-DC49EBC612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8465611"/>
              </p:ext>
            </p:extLst>
          </p:nvPr>
        </p:nvGraphicFramePr>
        <p:xfrm>
          <a:off x="611981" y="3972267"/>
          <a:ext cx="7920038" cy="16891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374956">
                  <a:extLst>
                    <a:ext uri="{9D8B030D-6E8A-4147-A177-3AD203B41FA5}">
                      <a16:colId xmlns="" xmlns:a16="http://schemas.microsoft.com/office/drawing/2014/main" val="1026567664"/>
                    </a:ext>
                  </a:extLst>
                </a:gridCol>
                <a:gridCol w="2340042">
                  <a:extLst>
                    <a:ext uri="{9D8B030D-6E8A-4147-A177-3AD203B41FA5}">
                      <a16:colId xmlns="" xmlns:a16="http://schemas.microsoft.com/office/drawing/2014/main" val="1134416602"/>
                    </a:ext>
                  </a:extLst>
                </a:gridCol>
                <a:gridCol w="2205040">
                  <a:extLst>
                    <a:ext uri="{9D8B030D-6E8A-4147-A177-3AD203B41FA5}">
                      <a16:colId xmlns="" xmlns:a16="http://schemas.microsoft.com/office/drawing/2014/main" val="4152903185"/>
                    </a:ext>
                  </a:extLst>
                </a:gridCol>
              </a:tblGrid>
              <a:tr h="762313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Zkušební předmět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7" marR="91437" marT="45754" marB="4575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28282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Časový limit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7" marR="91437" marT="45754" marB="45754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282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Maximální počet bodů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7" marR="91437" marT="45754" marB="45754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2828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85148125"/>
                  </a:ext>
                </a:extLst>
              </a:tr>
              <a:tr h="476572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Český jazyk a literatura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7" marR="91437" marT="45754" marB="4575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60 minut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91437" marR="91437" marT="45754" marB="45754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50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91437" marR="91437" marT="45754" marB="45754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40533500"/>
                  </a:ext>
                </a:extLst>
              </a:tr>
              <a:tr h="450215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Matematika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7" marR="91437" marT="45754" marB="4575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70 minut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91437" marR="91437" marT="45754" marB="45754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400">
                          <a:solidFill>
                            <a:srgbClr val="19489A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50</a:t>
                      </a:r>
                      <a:endParaRPr kumimoji="0" lang="cs-CZ" altLang="cs-CZ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91437" marR="91437" marT="45754" marB="45754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66180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2519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1175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86573"/>
            <a:ext cx="7772400" cy="100251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Hodnocení uchazečů </a:t>
            </a:r>
            <a:b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rámci 1. kola přijímacího řízení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467544" y="1221375"/>
            <a:ext cx="8424936" cy="4719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30000"/>
              </a:spcBef>
              <a:spcAft>
                <a:spcPts val="4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b="1" dirty="0">
                <a:solidFill>
                  <a:srgbClr val="294A8B"/>
                </a:solidFill>
              </a:rPr>
              <a:t>uchazeči budou hodnoceni na základě:</a:t>
            </a:r>
          </a:p>
          <a:p>
            <a:pPr marL="698500" lvl="1" indent="-342900">
              <a:spcBef>
                <a:spcPts val="400"/>
              </a:spcBef>
              <a:buClr>
                <a:schemeClr val="tx1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dirty="0"/>
              <a:t>výsledků dosažených v jednotných zkouškách</a:t>
            </a:r>
          </a:p>
          <a:p>
            <a:pPr marL="698500" lvl="1" indent="-342900">
              <a:spcBef>
                <a:spcPts val="400"/>
              </a:spcBef>
              <a:buClr>
                <a:schemeClr val="tx1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dirty="0"/>
              <a:t>hodnocení na vysvědčeních z předchozího vzdělávání</a:t>
            </a:r>
          </a:p>
          <a:p>
            <a:pPr marL="698500" lvl="1" indent="-342900">
              <a:spcBef>
                <a:spcPts val="400"/>
              </a:spcBef>
              <a:buClr>
                <a:schemeClr val="tx1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dirty="0"/>
              <a:t>výsledku talentové zkoušky či školní přijímací zkoušky</a:t>
            </a:r>
          </a:p>
          <a:p>
            <a:pPr marL="698500" lvl="1" indent="-342900">
              <a:spcBef>
                <a:spcPts val="400"/>
              </a:spcBef>
              <a:buClr>
                <a:schemeClr val="tx1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případně</a:t>
            </a:r>
            <a:r>
              <a:rPr lang="cs-CZ" altLang="cs-CZ" sz="2200" dirty="0"/>
              <a:t> dle dalších skutečností, které osvědčují vhodné schopnosti, vědomosti a zájmy uchazeče</a:t>
            </a:r>
          </a:p>
          <a:p>
            <a:pPr marL="342900" indent="-342900" algn="just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sz="2200" dirty="0"/>
              <a:t>pokud uchazeč koná jednotnou zkoušku dvakrát, do hodnocení přijímacího řízení se mu </a:t>
            </a:r>
            <a:r>
              <a:rPr lang="cs-CZ" sz="2200" b="1" dirty="0">
                <a:solidFill>
                  <a:srgbClr val="C00000"/>
                </a:solidFill>
              </a:rPr>
              <a:t>započte lepší výsledek z každého testu</a:t>
            </a:r>
          </a:p>
          <a:p>
            <a:pPr marL="342900" indent="-342900" algn="just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sz="2200" b="1" dirty="0">
                <a:solidFill>
                  <a:srgbClr val="C00000"/>
                </a:solidFill>
              </a:rPr>
              <a:t>hodnocení jednotných testů </a:t>
            </a:r>
            <a:r>
              <a:rPr lang="cs-CZ" sz="2200" dirty="0"/>
              <a:t>z českého jazyka a z matematiky se na celkovém hodnocení uchazeče v rámci přijímacího řízení bude</a:t>
            </a:r>
            <a:r>
              <a:rPr lang="cs-CZ" sz="22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sz="2200" dirty="0"/>
              <a:t>podílet </a:t>
            </a:r>
            <a:r>
              <a:rPr lang="cs-CZ" sz="2200" b="1" dirty="0">
                <a:solidFill>
                  <a:srgbClr val="C00000"/>
                </a:solidFill>
              </a:rPr>
              <a:t>minimálně 60 %</a:t>
            </a:r>
            <a:r>
              <a:rPr lang="cs-CZ" sz="2200" dirty="0"/>
              <a:t>,</a:t>
            </a:r>
            <a:r>
              <a:rPr lang="cs-CZ" sz="2200" b="1" dirty="0">
                <a:solidFill>
                  <a:srgbClr val="C00000"/>
                </a:solidFill>
              </a:rPr>
              <a:t> </a:t>
            </a:r>
            <a:r>
              <a:rPr lang="cs-CZ" sz="2200" dirty="0"/>
              <a:t>respektive</a:t>
            </a:r>
            <a:r>
              <a:rPr lang="cs-CZ" sz="22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sz="2200" b="1" dirty="0">
                <a:solidFill>
                  <a:srgbClr val="C00000"/>
                </a:solidFill>
              </a:rPr>
              <a:t>40 %</a:t>
            </a:r>
            <a:r>
              <a:rPr lang="cs-CZ" sz="22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sz="2200" dirty="0"/>
              <a:t>u oboru vzdělání </a:t>
            </a:r>
            <a:r>
              <a:rPr lang="cs-CZ" sz="2200" b="1" dirty="0">
                <a:solidFill>
                  <a:srgbClr val="C00000"/>
                </a:solidFill>
              </a:rPr>
              <a:t>Gymnázium se sportovní přípravou</a:t>
            </a:r>
            <a:endParaRPr lang="cs-CZ" altLang="cs-CZ" sz="22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9332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1175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86573"/>
            <a:ext cx="7772400" cy="100251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Hodnocení uchazečů </a:t>
            </a:r>
            <a:b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rámci 1. kola přijímacího řízení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359532" y="1270053"/>
            <a:ext cx="831692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3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dirty="0"/>
              <a:t>podmínkou pro přijetí uchazeče ke vzdělávání </a:t>
            </a:r>
            <a:r>
              <a:rPr lang="cs-CZ" altLang="cs-CZ" sz="2200" b="1" dirty="0"/>
              <a:t>ve středních školách zřizovaných Pardubickým krajem</a:t>
            </a:r>
            <a:r>
              <a:rPr lang="cs-CZ" altLang="cs-CZ" sz="2200" dirty="0"/>
              <a:t> bude, aby </a:t>
            </a:r>
            <a:r>
              <a:rPr lang="cs-CZ" altLang="cs-CZ" sz="2200" b="1" dirty="0">
                <a:solidFill>
                  <a:srgbClr val="C00000"/>
                </a:solidFill>
              </a:rPr>
              <a:t>v součtu bodů z obou testů</a:t>
            </a:r>
            <a:r>
              <a:rPr lang="cs-CZ" altLang="cs-CZ" sz="2200" b="1" dirty="0">
                <a:solidFill>
                  <a:srgbClr val="CC3300"/>
                </a:solidFill>
              </a:rPr>
              <a:t> </a:t>
            </a:r>
            <a:r>
              <a:rPr lang="cs-CZ" altLang="cs-CZ" sz="2200" dirty="0"/>
              <a:t>dosáhl následující minimální hranice:</a:t>
            </a:r>
          </a:p>
          <a:p>
            <a:pPr marL="360000">
              <a:spcBef>
                <a:spcPts val="1800"/>
              </a:spcBef>
              <a:buClr>
                <a:srgbClr val="0F189C"/>
              </a:buClr>
              <a:defRPr/>
            </a:pPr>
            <a:r>
              <a:rPr lang="cs-CZ" altLang="cs-CZ" sz="2200" b="1" dirty="0">
                <a:solidFill>
                  <a:srgbClr val="376092"/>
                </a:solidFill>
              </a:rPr>
              <a:t>Čtyřleté studium</a:t>
            </a:r>
          </a:p>
          <a:p>
            <a:pPr marL="900000" lvl="2" indent="-360000">
              <a:spcBef>
                <a:spcPts val="600"/>
              </a:spcBef>
              <a:buClr>
                <a:schemeClr val="tx1"/>
              </a:buClr>
              <a:buFont typeface="Symbol" panose="05050102010706020507" pitchFamily="18" charset="2"/>
              <a:buChar char="-"/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Gymnázium</a:t>
            </a:r>
            <a:r>
              <a:rPr lang="cs-CZ" altLang="cs-CZ" sz="22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altLang="cs-CZ" sz="2200" dirty="0"/>
              <a:t>– min. </a:t>
            </a:r>
            <a:r>
              <a:rPr lang="cs-CZ" altLang="cs-CZ" sz="2200" b="1" dirty="0">
                <a:solidFill>
                  <a:srgbClr val="C00000"/>
                </a:solidFill>
              </a:rPr>
              <a:t>35 bodů </a:t>
            </a:r>
            <a:r>
              <a:rPr lang="cs-CZ" altLang="cs-CZ" sz="2200" dirty="0"/>
              <a:t>ze 100 možných</a:t>
            </a:r>
          </a:p>
          <a:p>
            <a:pPr marL="900000" lvl="2" indent="-360000">
              <a:spcBef>
                <a:spcPts val="600"/>
              </a:spcBef>
              <a:buClr>
                <a:schemeClr val="tx1"/>
              </a:buClr>
              <a:buFont typeface="Symbol" panose="05050102010706020507" pitchFamily="18" charset="2"/>
              <a:buChar char="-"/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Gymnázium se sportovní přípravou </a:t>
            </a:r>
            <a:r>
              <a:rPr lang="cs-CZ" altLang="cs-CZ" sz="2200" dirty="0"/>
              <a:t>– min. </a:t>
            </a:r>
            <a:r>
              <a:rPr lang="cs-CZ" altLang="cs-CZ" sz="2200" b="1" dirty="0">
                <a:solidFill>
                  <a:srgbClr val="C00000"/>
                </a:solidFill>
              </a:rPr>
              <a:t>25 bodů </a:t>
            </a:r>
            <a:r>
              <a:rPr lang="cs-CZ" altLang="cs-CZ" sz="2200" dirty="0"/>
              <a:t>ze 100 možných</a:t>
            </a:r>
          </a:p>
          <a:p>
            <a:pPr marL="900000" lvl="2" indent="-360000">
              <a:spcBef>
                <a:spcPts val="600"/>
              </a:spcBef>
              <a:buClr>
                <a:schemeClr val="tx1"/>
              </a:buClr>
              <a:buFont typeface="Symbol" panose="05050102010706020507" pitchFamily="18" charset="2"/>
              <a:buChar char="-"/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ostatní obory vzdělání </a:t>
            </a:r>
            <a:r>
              <a:rPr lang="cs-CZ" altLang="cs-CZ" sz="2200" dirty="0"/>
              <a:t>s maturitní zkouškou – min. </a:t>
            </a:r>
            <a:r>
              <a:rPr lang="cs-CZ" altLang="cs-CZ" sz="2200" b="1" dirty="0">
                <a:solidFill>
                  <a:srgbClr val="C00000"/>
                </a:solidFill>
              </a:rPr>
              <a:t>20 bodů </a:t>
            </a:r>
            <a:r>
              <a:rPr lang="cs-CZ" altLang="cs-CZ" sz="2200" dirty="0"/>
              <a:t>ze 100 možných</a:t>
            </a:r>
          </a:p>
          <a:p>
            <a:pPr marL="360000">
              <a:spcBef>
                <a:spcPts val="1800"/>
              </a:spcBef>
              <a:buClr>
                <a:srgbClr val="0F189C"/>
              </a:buClr>
              <a:defRPr/>
            </a:pPr>
            <a:r>
              <a:rPr lang="cs-CZ" altLang="cs-CZ" sz="2200" b="1" dirty="0">
                <a:solidFill>
                  <a:srgbClr val="376092"/>
                </a:solidFill>
              </a:rPr>
              <a:t>Osmileté studium</a:t>
            </a:r>
          </a:p>
          <a:p>
            <a:pPr marL="900000" lvl="2" indent="-360000">
              <a:spcBef>
                <a:spcPts val="600"/>
              </a:spcBef>
              <a:buClr>
                <a:schemeClr val="tx1"/>
              </a:buClr>
              <a:buFont typeface="Symbol" panose="05050102010706020507" pitchFamily="18" charset="2"/>
              <a:buChar char="-"/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Gymnázium</a:t>
            </a:r>
            <a:r>
              <a:rPr lang="cs-CZ" altLang="cs-CZ" sz="22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altLang="cs-CZ" sz="2200" dirty="0"/>
              <a:t>– min. </a:t>
            </a:r>
            <a:r>
              <a:rPr lang="cs-CZ" altLang="cs-CZ" sz="2200" b="1" dirty="0">
                <a:solidFill>
                  <a:srgbClr val="C00000"/>
                </a:solidFill>
              </a:rPr>
              <a:t>30 bodů </a:t>
            </a:r>
            <a:r>
              <a:rPr lang="cs-CZ" altLang="cs-CZ" sz="2200" dirty="0"/>
              <a:t>ze 100 možných</a:t>
            </a:r>
          </a:p>
        </p:txBody>
      </p:sp>
    </p:spTree>
    <p:extLst>
      <p:ext uri="{BB962C8B-B14F-4D97-AF65-F5344CB8AC3E}">
        <p14:creationId xmlns:p14="http://schemas.microsoft.com/office/powerpoint/2010/main" val="3078710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87D11534-1D4A-4F73-BA4E-CD826593D747}"/>
              </a:ext>
            </a:extLst>
          </p:cNvPr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96383"/>
            <a:ext cx="7772400" cy="78505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Výsledky přijímacího řízení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685800" y="1524049"/>
            <a:ext cx="7614846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cs-CZ" altLang="cs-CZ" sz="2200" dirty="0"/>
              <a:t>ředitel střední školy zveřejní </a:t>
            </a:r>
            <a:r>
              <a:rPr lang="cs-CZ" altLang="cs-CZ" sz="2200" b="1" dirty="0">
                <a:solidFill>
                  <a:srgbClr val="C00000"/>
                </a:solidFill>
              </a:rPr>
              <a:t>seznam přijatých uchazečů </a:t>
            </a:r>
            <a:r>
              <a:rPr lang="cs-CZ" altLang="cs-CZ" sz="2200" dirty="0"/>
              <a:t>a nepřijatým uchazečům odešle </a:t>
            </a:r>
            <a:r>
              <a:rPr lang="cs-CZ" altLang="cs-CZ" sz="2200" b="1" dirty="0">
                <a:solidFill>
                  <a:srgbClr val="C00000"/>
                </a:solidFill>
              </a:rPr>
              <a:t>rozhodnutí o nepřijetí </a:t>
            </a:r>
            <a:r>
              <a:rPr lang="cs-CZ" altLang="cs-CZ" sz="2200" dirty="0"/>
              <a:t>v období </a:t>
            </a:r>
            <a:r>
              <a:rPr lang="cs-CZ" altLang="cs-CZ" sz="2200" b="1" dirty="0">
                <a:solidFill>
                  <a:srgbClr val="C00000"/>
                </a:solidFill>
              </a:rPr>
              <a:t>od 22. dubna do 30. dubna </a:t>
            </a:r>
            <a:endParaRPr lang="cs-CZ" altLang="cs-CZ" sz="2200" dirty="0">
              <a:solidFill>
                <a:srgbClr val="C00000"/>
              </a:solidFill>
            </a:endParaRPr>
          </a:p>
          <a:p>
            <a:pPr marL="342900" indent="-342900" algn="just">
              <a:spcBef>
                <a:spcPts val="1800"/>
              </a:spcBef>
              <a:buFont typeface="Arial" panose="020B0604020202020204" pitchFamily="34" charset="0"/>
              <a:buChar char="•"/>
              <a:defRPr/>
            </a:pPr>
            <a:r>
              <a:rPr lang="cs-CZ" altLang="cs-CZ" sz="2200" dirty="0" err="1"/>
              <a:t>Cermat</a:t>
            </a:r>
            <a:r>
              <a:rPr lang="cs-CZ" altLang="cs-CZ" sz="2200" dirty="0"/>
              <a:t> dodá </a:t>
            </a:r>
            <a:r>
              <a:rPr lang="cs-CZ" altLang="cs-CZ" sz="2200" b="1" dirty="0"/>
              <a:t>výsledky jednotných testů </a:t>
            </a:r>
            <a:r>
              <a:rPr lang="cs-CZ" altLang="cs-CZ" sz="2200" dirty="0"/>
              <a:t>středním školám </a:t>
            </a:r>
            <a:r>
              <a:rPr lang="cs-CZ" altLang="cs-CZ" sz="2200" b="1" dirty="0">
                <a:solidFill>
                  <a:srgbClr val="C00000"/>
                </a:solidFill>
              </a:rPr>
              <a:t>nejpozději do 28. dubna </a:t>
            </a:r>
          </a:p>
          <a:p>
            <a:pPr marL="342900" indent="-342900" algn="just">
              <a:spcBef>
                <a:spcPts val="1800"/>
              </a:spcBef>
              <a:buFont typeface="Arial" panose="020B0604020202020204" pitchFamily="34" charset="0"/>
              <a:buChar char="•"/>
              <a:defRPr/>
            </a:pPr>
            <a:r>
              <a:rPr lang="cs-CZ" altLang="cs-CZ" sz="2200" dirty="0"/>
              <a:t>ředitel školy ukončí hodnocení uchazečů </a:t>
            </a:r>
            <a:r>
              <a:rPr lang="cs-CZ" altLang="cs-CZ" sz="2200" b="1" dirty="0"/>
              <a:t>do 2 pracovních dnů po zpřístupnění hodnocení</a:t>
            </a:r>
            <a:r>
              <a:rPr lang="cs-CZ" altLang="cs-CZ" sz="2200" dirty="0"/>
              <a:t> uchazeče </a:t>
            </a:r>
            <a:r>
              <a:rPr lang="cs-CZ" altLang="cs-CZ" sz="2200" dirty="0" err="1"/>
              <a:t>Cermatem</a:t>
            </a:r>
            <a:r>
              <a:rPr lang="cs-CZ" altLang="cs-CZ" sz="2200" dirty="0"/>
              <a:t>, případně do </a:t>
            </a:r>
          </a:p>
          <a:p>
            <a:pPr indent="352425" algn="just">
              <a:defRPr/>
            </a:pPr>
            <a:r>
              <a:rPr lang="cs-CZ" altLang="cs-CZ" sz="2200" dirty="0"/>
              <a:t>2 pracovních dnů po dni konání školní přijímací zkoušky</a:t>
            </a:r>
          </a:p>
          <a:p>
            <a:pPr marL="342900" indent="-342900" algn="just">
              <a:spcBef>
                <a:spcPts val="18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odvolání</a:t>
            </a:r>
            <a:r>
              <a:rPr lang="cs-CZ" altLang="cs-CZ" sz="2200" dirty="0"/>
              <a:t> proti rozhodnutí ředitele školy lze podat </a:t>
            </a:r>
            <a:r>
              <a:rPr lang="cs-CZ" altLang="cs-CZ" sz="2200" b="1" dirty="0">
                <a:solidFill>
                  <a:srgbClr val="C00000"/>
                </a:solidFill>
              </a:rPr>
              <a:t>ve lhůtě </a:t>
            </a:r>
          </a:p>
          <a:p>
            <a:pPr indent="352425" algn="just">
              <a:buClr>
                <a:srgbClr val="19489A"/>
              </a:buClr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3 pracovních dnů</a:t>
            </a:r>
            <a:r>
              <a:rPr lang="cs-CZ" altLang="cs-CZ" sz="2200" dirty="0"/>
              <a:t> ode dne doručení rozhodnutí </a:t>
            </a:r>
          </a:p>
        </p:txBody>
      </p:sp>
    </p:spTree>
    <p:extLst>
      <p:ext uri="{BB962C8B-B14F-4D97-AF65-F5344CB8AC3E}">
        <p14:creationId xmlns:p14="http://schemas.microsoft.com/office/powerpoint/2010/main" val="1631034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-108520" y="0"/>
            <a:ext cx="9361040" cy="1175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86573"/>
            <a:ext cx="7772400" cy="100251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Přijímání do oborů vzdělání </a:t>
            </a:r>
            <a:b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talentovou zkouškou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431540" y="1304455"/>
            <a:ext cx="8280920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b="1" dirty="0"/>
              <a:t>talentová zkouška se koná </a:t>
            </a:r>
          </a:p>
          <a:p>
            <a:pPr marL="698500" lvl="1" indent="-342900" algn="just">
              <a:spcBef>
                <a:spcPts val="600"/>
              </a:spcBef>
              <a:buClr>
                <a:srgbClr val="0F189C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dirty="0"/>
              <a:t>od </a:t>
            </a:r>
            <a:r>
              <a:rPr lang="cs-CZ" altLang="cs-CZ" sz="2200" b="1" dirty="0">
                <a:solidFill>
                  <a:srgbClr val="C00000"/>
                </a:solidFill>
              </a:rPr>
              <a:t>2. ledna do 15. února</a:t>
            </a:r>
            <a:r>
              <a:rPr lang="cs-CZ" altLang="cs-CZ" sz="2200" b="1" dirty="0"/>
              <a:t> </a:t>
            </a:r>
            <a:r>
              <a:rPr lang="cs-CZ" altLang="cs-CZ" sz="2200" dirty="0">
                <a:sym typeface="Symbol" panose="05050102010706020507" pitchFamily="18" charset="2"/>
              </a:rPr>
              <a:t></a:t>
            </a:r>
            <a:r>
              <a:rPr lang="cs-CZ" altLang="cs-CZ" sz="2200" dirty="0"/>
              <a:t> </a:t>
            </a:r>
            <a:r>
              <a:rPr lang="cs-CZ" altLang="cs-CZ" sz="2200" b="1" dirty="0"/>
              <a:t>Gymnázium se sportovní přípravou</a:t>
            </a:r>
          </a:p>
          <a:p>
            <a:pPr marL="698500" lvl="1" indent="-342900" algn="just">
              <a:buClr>
                <a:srgbClr val="0F189C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dirty="0"/>
              <a:t>od </a:t>
            </a:r>
            <a:r>
              <a:rPr lang="cs-CZ" altLang="cs-CZ" sz="2200" b="1" dirty="0">
                <a:solidFill>
                  <a:srgbClr val="C00000"/>
                </a:solidFill>
              </a:rPr>
              <a:t>15. ledna do 31. ledna </a:t>
            </a:r>
            <a:r>
              <a:rPr lang="cs-CZ" altLang="cs-CZ" sz="2200" dirty="0">
                <a:sym typeface="Symbol" panose="05050102010706020507" pitchFamily="18" charset="2"/>
              </a:rPr>
              <a:t> </a:t>
            </a:r>
            <a:r>
              <a:rPr lang="cs-CZ" altLang="cs-CZ" sz="2200" b="1" dirty="0"/>
              <a:t>Konzervatoř</a:t>
            </a:r>
          </a:p>
          <a:p>
            <a:pPr marL="698500" lvl="1" indent="-342900" algn="just">
              <a:buClr>
                <a:srgbClr val="0F189C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dirty="0"/>
              <a:t>od </a:t>
            </a:r>
            <a:r>
              <a:rPr lang="cs-CZ" altLang="cs-CZ" sz="2200" b="1" dirty="0">
                <a:solidFill>
                  <a:srgbClr val="C00000"/>
                </a:solidFill>
              </a:rPr>
              <a:t>2. ledna do 15. ledna </a:t>
            </a:r>
            <a:r>
              <a:rPr lang="cs-CZ" altLang="cs-CZ" sz="2200" dirty="0">
                <a:sym typeface="Symbol" panose="05050102010706020507" pitchFamily="18" charset="2"/>
              </a:rPr>
              <a:t></a:t>
            </a:r>
            <a:r>
              <a:rPr lang="cs-CZ" altLang="cs-CZ" sz="2200" dirty="0"/>
              <a:t> </a:t>
            </a:r>
            <a:r>
              <a:rPr lang="cs-CZ" altLang="cs-CZ" sz="2200" b="1" dirty="0"/>
              <a:t>ostatní obory vzdělání</a:t>
            </a:r>
          </a:p>
          <a:p>
            <a:pPr marL="342900" indent="-342900" algn="just">
              <a:spcBef>
                <a:spcPts val="18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b="1" dirty="0"/>
              <a:t>sdělení o výsledku </a:t>
            </a:r>
            <a:r>
              <a:rPr lang="cs-CZ" altLang="cs-CZ" sz="2200" dirty="0"/>
              <a:t>talentové zkoušky zašle ředitel</a:t>
            </a:r>
          </a:p>
          <a:p>
            <a:pPr marL="698500" lvl="1" indent="-342900" algn="just">
              <a:spcBef>
                <a:spcPts val="600"/>
              </a:spcBef>
              <a:buClr>
                <a:schemeClr val="tx1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do 20. února </a:t>
            </a:r>
            <a:r>
              <a:rPr lang="cs-CZ" altLang="cs-CZ" sz="2200" dirty="0">
                <a:sym typeface="Symbol" panose="05050102010706020507" pitchFamily="18" charset="2"/>
              </a:rPr>
              <a:t></a:t>
            </a:r>
            <a:r>
              <a:rPr lang="cs-CZ" altLang="cs-CZ" sz="2200" dirty="0"/>
              <a:t> </a:t>
            </a:r>
            <a:r>
              <a:rPr lang="cs-CZ" altLang="cs-CZ" sz="2200" b="1" dirty="0"/>
              <a:t>Gymnázium se sportovní přípravou </a:t>
            </a:r>
          </a:p>
          <a:p>
            <a:pPr marL="698500" lvl="1" indent="-342900" algn="just">
              <a:buClr>
                <a:schemeClr val="tx1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do 20. ledna </a:t>
            </a:r>
            <a:r>
              <a:rPr lang="cs-CZ" altLang="cs-CZ" sz="2200" dirty="0">
                <a:sym typeface="Symbol" panose="05050102010706020507" pitchFamily="18" charset="2"/>
              </a:rPr>
              <a:t></a:t>
            </a:r>
            <a:r>
              <a:rPr lang="cs-CZ" altLang="cs-CZ" sz="2200" dirty="0"/>
              <a:t> </a:t>
            </a:r>
            <a:r>
              <a:rPr lang="cs-CZ" altLang="cs-CZ" sz="2200" b="1" dirty="0"/>
              <a:t>ostatní obory vzdělání</a:t>
            </a:r>
          </a:p>
          <a:p>
            <a:pPr marL="698500" lvl="1" indent="-342900" algn="just">
              <a:buClr>
                <a:schemeClr val="tx1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dirty="0"/>
              <a:t>ředitel konzervatoře nezasílá</a:t>
            </a:r>
          </a:p>
          <a:p>
            <a:pPr marL="342900" indent="-342900" algn="just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dirty="0"/>
              <a:t>ředitel školy zveřejní </a:t>
            </a:r>
            <a:r>
              <a:rPr lang="cs-CZ" altLang="cs-CZ" sz="2200" b="1" dirty="0">
                <a:solidFill>
                  <a:srgbClr val="C00000"/>
                </a:solidFill>
              </a:rPr>
              <a:t>seznam přijatých uchazečů </a:t>
            </a:r>
            <a:r>
              <a:rPr lang="cs-CZ" altLang="cs-CZ" sz="2200" dirty="0"/>
              <a:t>a nepřijatým uchazečům odešle </a:t>
            </a:r>
            <a:r>
              <a:rPr lang="cs-CZ" altLang="cs-CZ" sz="2200" b="1" dirty="0">
                <a:solidFill>
                  <a:srgbClr val="C00000"/>
                </a:solidFill>
              </a:rPr>
              <a:t>rozhodnutí o nepřijetí </a:t>
            </a:r>
            <a:r>
              <a:rPr lang="cs-CZ" altLang="cs-CZ" sz="2200" dirty="0"/>
              <a:t>v období </a:t>
            </a:r>
            <a:r>
              <a:rPr lang="cs-CZ" altLang="cs-CZ" sz="2200" b="1" dirty="0">
                <a:solidFill>
                  <a:srgbClr val="C00000"/>
                </a:solidFill>
              </a:rPr>
              <a:t>od 5. února do 15. února</a:t>
            </a:r>
            <a:r>
              <a:rPr lang="cs-CZ" altLang="cs-CZ" sz="2200" dirty="0"/>
              <a:t>, do oboru vzdělání </a:t>
            </a:r>
            <a:r>
              <a:rPr lang="cs-CZ" altLang="cs-CZ" sz="2200" b="1" dirty="0"/>
              <a:t>Gymnázium se sportovní přípravou </a:t>
            </a:r>
            <a:r>
              <a:rPr lang="cs-CZ" altLang="cs-CZ" sz="2200" b="1" dirty="0">
                <a:solidFill>
                  <a:srgbClr val="C00000"/>
                </a:solidFill>
              </a:rPr>
              <a:t>od 22. dubna do 30. dubna </a:t>
            </a:r>
            <a:endParaRPr lang="cs-CZ" altLang="cs-CZ" sz="2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056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87D11534-1D4A-4F73-BA4E-CD826593D747}"/>
              </a:ext>
            </a:extLst>
          </p:cNvPr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96383"/>
            <a:ext cx="7772400" cy="78505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Další kola přijímacího řízení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540668" y="1356006"/>
            <a:ext cx="8062664" cy="361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8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počet přihlášek </a:t>
            </a:r>
            <a:r>
              <a:rPr lang="cs-CZ" altLang="cs-CZ" sz="2200" dirty="0"/>
              <a:t>v dalších kolech přijímacího řízení do oborů vzdělání s talentovou zkouškou i bez talentové zkoušky </a:t>
            </a:r>
            <a:r>
              <a:rPr lang="cs-CZ" altLang="cs-CZ" sz="2200" b="1" dirty="0">
                <a:solidFill>
                  <a:srgbClr val="C00000"/>
                </a:solidFill>
              </a:rPr>
              <a:t>není omezen </a:t>
            </a:r>
          </a:p>
          <a:p>
            <a:pPr marL="342900" indent="-342900" algn="just">
              <a:spcBef>
                <a:spcPct val="8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dirty="0"/>
              <a:t>na přihlášku uchazeč </a:t>
            </a:r>
            <a:r>
              <a:rPr lang="cs-CZ" altLang="cs-CZ" sz="2200" b="1" dirty="0">
                <a:solidFill>
                  <a:srgbClr val="C00000"/>
                </a:solidFill>
              </a:rPr>
              <a:t>vyplňuje pouze jednu </a:t>
            </a:r>
            <a:r>
              <a:rPr lang="cs-CZ" altLang="cs-CZ" sz="2200" b="1" dirty="0"/>
              <a:t>zvolenou střední </a:t>
            </a:r>
            <a:r>
              <a:rPr lang="cs-CZ" altLang="cs-CZ" sz="2200" b="1" dirty="0">
                <a:solidFill>
                  <a:srgbClr val="C00000"/>
                </a:solidFill>
              </a:rPr>
              <a:t>školu</a:t>
            </a:r>
          </a:p>
          <a:p>
            <a:pPr marL="342900" indent="-342900" algn="just">
              <a:spcBef>
                <a:spcPct val="8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dirty="0"/>
              <a:t>v dalších kolech přijímacího řízení </a:t>
            </a:r>
            <a:r>
              <a:rPr lang="cs-CZ" altLang="cs-CZ" sz="2200" b="1" dirty="0">
                <a:solidFill>
                  <a:srgbClr val="C00000"/>
                </a:solidFill>
              </a:rPr>
              <a:t>nebudou uchazeči konat jednotné přijímací zkoušky</a:t>
            </a:r>
          </a:p>
          <a:p>
            <a:pPr marL="342900" indent="-342900" algn="just">
              <a:spcBef>
                <a:spcPct val="8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dirty="0"/>
              <a:t>způsob hodnocení uchazečů v dalších kolech přijímacího řízení stanoví ředitel střední školy</a:t>
            </a:r>
            <a:endParaRPr lang="cs-CZ" altLang="cs-CZ" sz="22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1845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87D11534-1D4A-4F73-BA4E-CD826593D747}"/>
              </a:ext>
            </a:extLst>
          </p:cNvPr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96383"/>
            <a:ext cx="7772400" cy="78505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Zápisový lístek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422321" y="1569211"/>
            <a:ext cx="8062664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zápisový lístek je platný </a:t>
            </a:r>
            <a:r>
              <a:rPr lang="cs-CZ" altLang="cs-CZ" sz="2200" b="1" dirty="0">
                <a:solidFill>
                  <a:srgbClr val="C00000"/>
                </a:solidFill>
              </a:rPr>
              <a:t>pro školní rok, pro který je uchazeč přijímán</a:t>
            </a:r>
            <a:r>
              <a:rPr lang="cs-CZ" altLang="cs-CZ" sz="2200" dirty="0"/>
              <a:t> a který se vyznačí nad jméno a příjmení uchazeče</a:t>
            </a:r>
            <a:endParaRPr lang="cs-CZ" altLang="cs-CZ" sz="2200" dirty="0">
              <a:sym typeface="Symbol" panose="05050102010706020507" pitchFamily="18" charset="2"/>
            </a:endParaRPr>
          </a:p>
          <a:p>
            <a:pPr marL="342900" indent="-342900" algn="just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zápisový lístek odevzdá uchazeč (zákonný zástupce) nejpozději </a:t>
            </a:r>
            <a:r>
              <a:rPr lang="cs-CZ" altLang="cs-CZ" sz="2200" b="1" dirty="0">
                <a:solidFill>
                  <a:srgbClr val="C00000"/>
                </a:solidFill>
              </a:rPr>
              <a:t>do 10 pracovních dnů</a:t>
            </a:r>
            <a:r>
              <a:rPr lang="cs-CZ" altLang="cs-CZ" sz="2200" dirty="0">
                <a:solidFill>
                  <a:srgbClr val="C00000"/>
                </a:solidFill>
              </a:rPr>
              <a:t> </a:t>
            </a:r>
            <a:r>
              <a:rPr lang="cs-CZ" altLang="cs-CZ" sz="2200" dirty="0"/>
              <a:t>ode dne oznámení rozhodnutí o přijetí ke vzdělávání </a:t>
            </a:r>
          </a:p>
          <a:p>
            <a:pPr marL="352425" indent="-352425" algn="just">
              <a:spcBef>
                <a:spcPts val="18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200" b="1" dirty="0">
                <a:solidFill>
                  <a:srgbClr val="C00000"/>
                </a:solidFill>
              </a:rPr>
              <a:t>lhůta </a:t>
            </a:r>
            <a:r>
              <a:rPr lang="cs-CZ" altLang="cs-CZ" sz="2200" dirty="0"/>
              <a:t>pro odevzdání zápisového lístku </a:t>
            </a:r>
            <a:r>
              <a:rPr lang="cs-CZ" altLang="cs-CZ" sz="2200" b="1" dirty="0">
                <a:solidFill>
                  <a:srgbClr val="C00000"/>
                </a:solidFill>
              </a:rPr>
              <a:t>začíná</a:t>
            </a:r>
            <a:r>
              <a:rPr lang="cs-CZ" altLang="cs-CZ" sz="2200" dirty="0"/>
              <a:t> běžet </a:t>
            </a:r>
            <a:r>
              <a:rPr lang="cs-CZ" altLang="cs-CZ" sz="2200" b="1" dirty="0">
                <a:solidFill>
                  <a:srgbClr val="C00000"/>
                </a:solidFill>
              </a:rPr>
              <a:t>dnem následujícím po dni zveřejnění seznamu </a:t>
            </a:r>
            <a:r>
              <a:rPr lang="cs-CZ" altLang="cs-CZ" sz="2200" dirty="0"/>
              <a:t>přijatých uchazečů</a:t>
            </a:r>
          </a:p>
        </p:txBody>
      </p:sp>
    </p:spTree>
    <p:extLst>
      <p:ext uri="{BB962C8B-B14F-4D97-AF65-F5344CB8AC3E}">
        <p14:creationId xmlns:p14="http://schemas.microsoft.com/office/powerpoint/2010/main" val="2481882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87D11534-1D4A-4F73-BA4E-CD826593D747}"/>
              </a:ext>
            </a:extLst>
          </p:cNvPr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96383"/>
            <a:ext cx="7772400" cy="78505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Zápisový lístek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422321" y="1569211"/>
            <a:ext cx="8062664" cy="386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7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zápisový lístek</a:t>
            </a:r>
            <a:r>
              <a:rPr lang="cs-CZ" altLang="cs-CZ" sz="2200" dirty="0"/>
              <a:t>, který uchazeč již odevzdal, </a:t>
            </a:r>
            <a:r>
              <a:rPr lang="cs-CZ" altLang="cs-CZ" sz="2200" b="1" dirty="0">
                <a:solidFill>
                  <a:srgbClr val="C00000"/>
                </a:solidFill>
              </a:rPr>
              <a:t>může vzít zpět </a:t>
            </a:r>
          </a:p>
          <a:p>
            <a:pPr marL="360000">
              <a:spcBef>
                <a:spcPts val="0"/>
              </a:spcBef>
              <a:buClr>
                <a:schemeClr val="tx1"/>
              </a:buClr>
              <a:defRPr/>
            </a:pPr>
            <a:r>
              <a:rPr lang="cs-CZ" altLang="cs-CZ" sz="2200" dirty="0"/>
              <a:t>v případě, že:</a:t>
            </a:r>
          </a:p>
          <a:p>
            <a:pPr marL="698500" lvl="1" indent="-342900" algn="just">
              <a:spcBef>
                <a:spcPts val="600"/>
              </a:spcBef>
              <a:buClr>
                <a:schemeClr val="tx1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dirty="0"/>
              <a:t>jej chce uplatnit ve škole, na kterou byl </a:t>
            </a:r>
            <a:r>
              <a:rPr lang="cs-CZ" altLang="cs-CZ" sz="2200" b="1" dirty="0">
                <a:solidFill>
                  <a:srgbClr val="C00000"/>
                </a:solidFill>
              </a:rPr>
              <a:t>přijat na základě odvolání</a:t>
            </a:r>
          </a:p>
          <a:p>
            <a:pPr marL="698500" lvl="1" indent="-342900" algn="just">
              <a:spcBef>
                <a:spcPts val="600"/>
              </a:spcBef>
              <a:buClr>
                <a:schemeClr val="tx1"/>
              </a:buClr>
              <a:buFont typeface="Calibri" panose="020F0502020204030204" pitchFamily="34" charset="0"/>
              <a:buChar char="−"/>
              <a:defRPr/>
            </a:pPr>
            <a:r>
              <a:rPr lang="cs-CZ" altLang="cs-CZ" sz="2200" b="1" dirty="0">
                <a:solidFill>
                  <a:srgbClr val="C00000"/>
                </a:solidFill>
              </a:rPr>
              <a:t>odevzdal-li jej v oboru vzdělání s talentovou zkouškou </a:t>
            </a:r>
            <a:r>
              <a:rPr lang="cs-CZ" altLang="cs-CZ" sz="2200" dirty="0"/>
              <a:t>(včetně konzervatoře) a následně byl přijat do oboru vzdělání bez talentové zkoušky</a:t>
            </a:r>
            <a:endParaRPr lang="cs-CZ" altLang="cs-CZ" sz="2200" dirty="0">
              <a:sym typeface="Symbol" panose="05050102010706020507" pitchFamily="18" charset="2"/>
            </a:endParaRPr>
          </a:p>
          <a:p>
            <a:pPr marL="342900" indent="-342900" algn="just">
              <a:spcBef>
                <a:spcPct val="7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cs-CZ" altLang="cs-CZ" sz="2200" dirty="0">
                <a:sym typeface="Symbol" panose="05050102010706020507" pitchFamily="18" charset="2"/>
              </a:rPr>
              <a:t>v případě souběhu způsobů, kdy lze vzít zápisový lístek zpět, </a:t>
            </a:r>
            <a:r>
              <a:rPr lang="cs-CZ" altLang="cs-CZ" sz="2200" b="1" dirty="0">
                <a:sym typeface="Symbol" panose="05050102010706020507" pitchFamily="18" charset="2"/>
              </a:rPr>
              <a:t>lze uvést údaje o zápisu uchazeče </a:t>
            </a:r>
            <a:r>
              <a:rPr lang="cs-CZ" altLang="cs-CZ" sz="2200" dirty="0">
                <a:sym typeface="Symbol" panose="05050102010706020507" pitchFamily="18" charset="2"/>
              </a:rPr>
              <a:t>na další školu </a:t>
            </a:r>
            <a:r>
              <a:rPr lang="cs-CZ" altLang="cs-CZ" sz="2200" b="1" dirty="0">
                <a:sym typeface="Symbol" panose="05050102010706020507" pitchFamily="18" charset="2"/>
              </a:rPr>
              <a:t>na druhé straně tiskopisu </a:t>
            </a:r>
            <a:r>
              <a:rPr lang="cs-CZ" altLang="cs-CZ" sz="2200" dirty="0">
                <a:sym typeface="Symbol" panose="05050102010706020507" pitchFamily="18" charset="2"/>
              </a:rPr>
              <a:t>zápisového lístku</a:t>
            </a:r>
            <a:endParaRPr lang="cs-CZ" altLang="cs-CZ" sz="2200" dirty="0"/>
          </a:p>
        </p:txBody>
      </p:sp>
    </p:spTree>
    <p:extLst>
      <p:ext uri="{BB962C8B-B14F-4D97-AF65-F5344CB8AC3E}">
        <p14:creationId xmlns:p14="http://schemas.microsoft.com/office/powerpoint/2010/main" val="3313726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87D11534-1D4A-4F73-BA4E-CD826593D747}"/>
              </a:ext>
            </a:extLst>
          </p:cNvPr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96383"/>
            <a:ext cx="7772400" cy="78505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Zápisový lístek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422321" y="1569211"/>
            <a:ext cx="8062664" cy="293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700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uchazeč, který </a:t>
            </a:r>
            <a:r>
              <a:rPr lang="cs-CZ" altLang="cs-CZ" sz="2200" b="1" dirty="0">
                <a:solidFill>
                  <a:srgbClr val="C00000"/>
                </a:solidFill>
              </a:rPr>
              <a:t>je žákem základní školy</a:t>
            </a:r>
            <a:r>
              <a:rPr lang="cs-CZ" altLang="cs-CZ" sz="2200" dirty="0"/>
              <a:t>, obdrží zápisový lístek </a:t>
            </a:r>
            <a:r>
              <a:rPr lang="cs-CZ" altLang="cs-CZ" sz="2200" b="1" dirty="0">
                <a:solidFill>
                  <a:srgbClr val="C00000"/>
                </a:solidFill>
              </a:rPr>
              <a:t>na</a:t>
            </a:r>
            <a:r>
              <a:rPr lang="cs-CZ" altLang="cs-CZ" sz="2200" dirty="0"/>
              <a:t> této </a:t>
            </a:r>
            <a:r>
              <a:rPr lang="cs-CZ" altLang="cs-CZ" sz="2200" b="1" dirty="0">
                <a:solidFill>
                  <a:srgbClr val="C00000"/>
                </a:solidFill>
              </a:rPr>
              <a:t>základní škole</a:t>
            </a:r>
          </a:p>
          <a:p>
            <a:pPr marL="342900" indent="-342900" algn="just">
              <a:spcBef>
                <a:spcPct val="7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200" b="1" dirty="0">
                <a:solidFill>
                  <a:srgbClr val="C00000"/>
                </a:solidFill>
              </a:rPr>
              <a:t>v ostatních případech </a:t>
            </a:r>
            <a:r>
              <a:rPr lang="cs-CZ" altLang="cs-CZ" sz="2200" dirty="0"/>
              <a:t>(žáci víceletých gymnázií a jiných středních škol, uchazeči, kteří nejsou žáky žádné školy…) vydá zápisový lístek </a:t>
            </a:r>
            <a:r>
              <a:rPr lang="cs-CZ" altLang="cs-CZ" sz="2200" b="1" dirty="0">
                <a:solidFill>
                  <a:srgbClr val="C00000"/>
                </a:solidFill>
              </a:rPr>
              <a:t>krajský úřad </a:t>
            </a:r>
            <a:r>
              <a:rPr lang="cs-CZ" altLang="cs-CZ" sz="2200" dirty="0"/>
              <a:t>příslušný podle místa trvalého pobytu uchazeče</a:t>
            </a:r>
          </a:p>
          <a:p>
            <a:pPr marL="342900" indent="-342900" algn="just">
              <a:spcBef>
                <a:spcPct val="70000"/>
              </a:spcBef>
              <a:buFont typeface="Arial" panose="020B0604020202020204" pitchFamily="34" charset="0"/>
              <a:buChar char="•"/>
            </a:pPr>
            <a:r>
              <a:rPr lang="cs-CZ" altLang="cs-CZ" sz="2200" dirty="0"/>
              <a:t>v případě ztráty nebo zničení zápisového lístku </a:t>
            </a:r>
            <a:r>
              <a:rPr lang="cs-CZ" altLang="cs-CZ" sz="2200" b="1" dirty="0">
                <a:solidFill>
                  <a:srgbClr val="C00000"/>
                </a:solidFill>
              </a:rPr>
              <a:t>vydává náhradní zápisový lístek orgán, který vydal původní zápisový lístek</a:t>
            </a:r>
          </a:p>
        </p:txBody>
      </p:sp>
    </p:spTree>
    <p:extLst>
      <p:ext uri="{BB962C8B-B14F-4D97-AF65-F5344CB8AC3E}">
        <p14:creationId xmlns:p14="http://schemas.microsoft.com/office/powerpoint/2010/main" val="31751160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87D11534-1D4A-4F73-BA4E-CD826593D747}"/>
              </a:ext>
            </a:extLst>
          </p:cNvPr>
          <p:cNvSpPr/>
          <p:nvPr/>
        </p:nvSpPr>
        <p:spPr>
          <a:xfrm>
            <a:off x="-108520" y="0"/>
            <a:ext cx="9361040" cy="977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-108520" y="6088533"/>
            <a:ext cx="9361040" cy="796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C:\Users\Martin\Desktop\Pk - nove logo\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9503"/>
            <a:ext cx="2664296" cy="3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-108520" y="6042814"/>
            <a:ext cx="936104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/>
          <p:cNvSpPr>
            <a:spLocks noGrp="1"/>
          </p:cNvSpPr>
          <p:nvPr>
            <p:ph type="ctrTitle"/>
          </p:nvPr>
        </p:nvSpPr>
        <p:spPr>
          <a:xfrm>
            <a:off x="685800" y="96383"/>
            <a:ext cx="7772400" cy="78505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cs-CZ" altLang="cs-CZ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k přijímacímu řízení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="" xmlns:a16="http://schemas.microsoft.com/office/drawing/2014/main" id="{AD424B8D-C839-43F4-A436-1CB79F95A135}"/>
              </a:ext>
            </a:extLst>
          </p:cNvPr>
          <p:cNvSpPr/>
          <p:nvPr/>
        </p:nvSpPr>
        <p:spPr>
          <a:xfrm>
            <a:off x="540668" y="1982450"/>
            <a:ext cx="80626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8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200" dirty="0"/>
              <a:t>informace k přijímacímu řízení jsou průběžně zveřejňovány na Školském portálu Pardubického kraje (</a:t>
            </a:r>
            <a:r>
              <a:rPr lang="cs-CZ" altLang="cs-CZ" sz="2200" dirty="0">
                <a:hlinkClick r:id="rId3"/>
              </a:rPr>
              <a:t>www.klickevzdelani.cz</a:t>
            </a:r>
            <a:r>
              <a:rPr lang="cs-CZ" altLang="cs-CZ" sz="2200" dirty="0"/>
              <a:t>), na stránkách Pardubického kraje, MŠMT (</a:t>
            </a:r>
            <a:r>
              <a:rPr lang="cs-CZ" altLang="cs-CZ" sz="2200" dirty="0">
                <a:hlinkClick r:id="rId4"/>
              </a:rPr>
              <a:t>www.msmt.cz</a:t>
            </a:r>
            <a:r>
              <a:rPr lang="cs-CZ" altLang="cs-CZ" sz="2200" dirty="0"/>
              <a:t>) a </a:t>
            </a:r>
            <a:r>
              <a:rPr lang="cs-CZ" altLang="cs-CZ" sz="2200" dirty="0" err="1"/>
              <a:t>Cermatu</a:t>
            </a:r>
            <a:r>
              <a:rPr lang="cs-CZ" altLang="cs-CZ" sz="2200" dirty="0"/>
              <a:t> (</a:t>
            </a:r>
            <a:r>
              <a:rPr lang="cs-CZ" altLang="cs-CZ" sz="2200" dirty="0">
                <a:hlinkClick r:id="rId5"/>
              </a:rPr>
              <a:t>www.cermat.cz</a:t>
            </a:r>
            <a:r>
              <a:rPr lang="cs-CZ" altLang="cs-CZ" sz="2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3998228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1246</TotalTime>
  <Words>1124</Words>
  <Application>Microsoft Office PowerPoint</Application>
  <PresentationFormat>Předvádění na obrazovce (4:3)</PresentationFormat>
  <Paragraphs>120</Paragraphs>
  <Slides>19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3" baseType="lpstr">
      <vt:lpstr>Arial</vt:lpstr>
      <vt:lpstr>Calibri</vt:lpstr>
      <vt:lpstr>Symbol</vt:lpstr>
      <vt:lpstr>Motiv systému Office</vt:lpstr>
      <vt:lpstr>Přijímací řízení  ve školním roce 2019/2020</vt:lpstr>
      <vt:lpstr>https://prijimacky.cermat.cz/</vt:lpstr>
      <vt:lpstr>https://prijimacky.cermat.cz/ </vt:lpstr>
      <vt:lpstr>Přihláška ke vzdělávání </vt:lpstr>
      <vt:lpstr>Přijímací zkoušky</vt:lpstr>
      <vt:lpstr>Přijímací zkoušky</vt:lpstr>
      <vt:lpstr>Termíny konání přijímacích zkoušek</vt:lpstr>
      <vt:lpstr>Přihlašování ke vzdělávání</vt:lpstr>
      <vt:lpstr>Přihlašování ke vzdělávání</vt:lpstr>
      <vt:lpstr>Specifikace jednotných zkoušek</vt:lpstr>
      <vt:lpstr>Hodnocení uchazečů  v rámci 1. kola přijímacího řízení</vt:lpstr>
      <vt:lpstr>Hodnocení uchazečů  v rámci 1. kola přijímacího řízení</vt:lpstr>
      <vt:lpstr>Výsledky přijímacího řízení</vt:lpstr>
      <vt:lpstr>Přijímání do oborů vzdělání  s talentovou zkouškou</vt:lpstr>
      <vt:lpstr>Další kola přijímacího řízení</vt:lpstr>
      <vt:lpstr>Zápisový lístek</vt:lpstr>
      <vt:lpstr>Zápisový lístek</vt:lpstr>
      <vt:lpstr>Zápisový lístek</vt:lpstr>
      <vt:lpstr>Informace k přijímacímu řízení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Martin Brhel</dc:creator>
  <cp:lastModifiedBy>Ivana Nováková</cp:lastModifiedBy>
  <cp:revision>105</cp:revision>
  <dcterms:created xsi:type="dcterms:W3CDTF">2017-03-06T15:56:02Z</dcterms:created>
  <dcterms:modified xsi:type="dcterms:W3CDTF">2020-02-04T19:07:07Z</dcterms:modified>
</cp:coreProperties>
</file>