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0" r:id="rId2"/>
    <p:sldId id="366" r:id="rId3"/>
    <p:sldId id="374" r:id="rId4"/>
    <p:sldId id="376" r:id="rId5"/>
    <p:sldId id="377" r:id="rId6"/>
    <p:sldId id="373" r:id="rId7"/>
    <p:sldId id="269" r:id="rId8"/>
    <p:sldId id="348" r:id="rId9"/>
    <p:sldId id="349" r:id="rId10"/>
    <p:sldId id="350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3" r:id="rId23"/>
  </p:sldIdLst>
  <p:sldSz cx="9144000" cy="6858000" type="screen4x3"/>
  <p:notesSz cx="9866313" cy="67357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C3C9"/>
    <a:srgbClr val="9D56B0"/>
    <a:srgbClr val="376092"/>
    <a:srgbClr val="C9C9C9"/>
    <a:srgbClr val="E6E6E6"/>
    <a:srgbClr val="C5C5C5"/>
    <a:srgbClr val="828282"/>
    <a:srgbClr val="FF9393"/>
    <a:srgbClr val="FF7D7D"/>
    <a:srgbClr val="CFD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47121-42C2-4A0C-AC87-47DDE45701DA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3452E-45C2-430A-98EE-EF04401D73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901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6E39D-8CEC-480D-90F7-4D55D0A4788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417888" y="841375"/>
            <a:ext cx="3030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8627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36C6B-05E1-431B-ABBC-7ED035F33F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69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6C6B-05E1-431B-ABBC-7ED035F33FC3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5475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6898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55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395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193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221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79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716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451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10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3418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45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2987-9464-4A64-994A-879404844E0D}" type="datetimeFigureOut">
              <a:rPr lang="cs-CZ" smtClean="0"/>
              <a:t>30. 11. 2020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343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lickevzdelani.cz/Management&#353;kol/&#344;editelna/P&#345;ij&#237;mac&#237;&#345;&#237;zen&#237;naS&#352;.asp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rijimacky.cermat.cz/" TargetMode="External"/><Relationship Id="rId4" Type="http://schemas.openxmlformats.org/officeDocument/2006/relationships/hyperlink" Target="http://www.msmt.cz/vzdelavani/stredni-vzdelavani/prijimani-na-stredni-skoly-a-konzervato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590600"/>
            <a:ext cx="9144001" cy="700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5971951"/>
            <a:ext cx="936104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-108520" y="1"/>
            <a:ext cx="9361040" cy="98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/>
          <p:cNvSpPr/>
          <p:nvPr/>
        </p:nvSpPr>
        <p:spPr>
          <a:xfrm>
            <a:off x="-108520" y="0"/>
            <a:ext cx="9361040" cy="1367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367057"/>
          </a:xfrm>
        </p:spPr>
        <p:txBody>
          <a:bodyPr>
            <a:noAutofit/>
          </a:bodyPr>
          <a:lstStyle/>
          <a:p>
            <a:r>
              <a:rPr lang="cs-CZ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Přijímací řízení </a:t>
            </a:r>
            <a:br>
              <a:rPr lang="cs-CZ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školním roce </a:t>
            </a:r>
            <a:r>
              <a:rPr lang="cs-CZ" sz="30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2020/2021</a:t>
            </a:r>
            <a:endParaRPr lang="cs-CZ" sz="3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32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SzPct val="100000"/>
              <a:defRPr/>
            </a:pPr>
            <a: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Nové obory vzdělání</a:t>
            </a:r>
            <a:b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2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školní rok 2021/2022</a:t>
            </a:r>
            <a:endParaRPr lang="cs-CZ" altLang="cs-CZ" sz="2200" b="1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FAF9F59C-0F48-49F7-91CA-187E3D3FC005}"/>
              </a:ext>
            </a:extLst>
          </p:cNvPr>
          <p:cNvSpPr/>
          <p:nvPr/>
        </p:nvSpPr>
        <p:spPr>
          <a:xfrm>
            <a:off x="296525" y="1588695"/>
            <a:ext cx="8550950" cy="326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tx1"/>
              </a:buClr>
            </a:pPr>
            <a:r>
              <a:rPr lang="cs-CZ" sz="2200" b="1" dirty="0">
                <a:solidFill>
                  <a:srgbClr val="C00000"/>
                </a:solidFill>
              </a:rPr>
              <a:t>Gymnázium K. V. Raise a Střední odborné učiliště, Hlinsko, Adámkova 55</a:t>
            </a:r>
          </a:p>
          <a:p>
            <a:pPr marL="447675" indent="-269875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200" dirty="0"/>
              <a:t>nové obory vzdělání </a:t>
            </a:r>
            <a:r>
              <a:rPr lang="cs-CZ" sz="2200" b="1" dirty="0"/>
              <a:t>Elektrikář 26-51-H/01 </a:t>
            </a:r>
            <a:r>
              <a:rPr lang="cs-CZ" sz="2200" dirty="0"/>
              <a:t>a</a:t>
            </a:r>
            <a:r>
              <a:rPr lang="cs-CZ" sz="2200" b="1" dirty="0"/>
              <a:t> Truhlář 33-56-H/01 </a:t>
            </a:r>
            <a:r>
              <a:rPr lang="cs-CZ" sz="2200" dirty="0"/>
              <a:t>(nejsou ještě v Atlase školství)</a:t>
            </a:r>
          </a:p>
          <a:p>
            <a:pPr>
              <a:spcBef>
                <a:spcPts val="2400"/>
              </a:spcBef>
            </a:pPr>
            <a:r>
              <a:rPr lang="cs-CZ" sz="2200" b="1" dirty="0">
                <a:solidFill>
                  <a:srgbClr val="C00000"/>
                </a:solidFill>
              </a:rPr>
              <a:t>Gymnázium a Střední odborná škola Přelouč</a:t>
            </a:r>
          </a:p>
          <a:p>
            <a:pPr marL="447675" indent="-269875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200" dirty="0"/>
              <a:t>nový obor vzdělání </a:t>
            </a:r>
            <a:r>
              <a:rPr lang="cs-CZ" sz="2200" b="1" dirty="0"/>
              <a:t>Polygrafie 34-41-M/01 </a:t>
            </a:r>
          </a:p>
          <a:p>
            <a:pPr marL="447675" indent="-269875" algn="just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200" dirty="0"/>
              <a:t>v jednání obor vzdělání </a:t>
            </a:r>
            <a:r>
              <a:rPr lang="cs-CZ" sz="2200" b="1" dirty="0"/>
              <a:t>Fotograf 34-56-L/01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buClr>
                <a:schemeClr val="tx1"/>
              </a:buClr>
            </a:pPr>
            <a:endParaRPr lang="cs-CZ" sz="2200" b="1" dirty="0"/>
          </a:p>
        </p:txBody>
      </p:sp>
    </p:spTree>
    <p:extLst>
      <p:ext uri="{BB962C8B-B14F-4D97-AF65-F5344CB8AC3E}">
        <p14:creationId xmlns:p14="http://schemas.microsoft.com/office/powerpoint/2010/main" val="393619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SzPct val="100000"/>
              <a:defRPr/>
            </a:pPr>
            <a: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Přijímací řízení</a:t>
            </a:r>
            <a:b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2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školním roce 2020/2021</a:t>
            </a:r>
            <a:endParaRPr lang="cs-CZ" altLang="cs-CZ" sz="2200" b="1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FAF9F59C-0F48-49F7-91CA-187E3D3FC005}"/>
              </a:ext>
            </a:extLst>
          </p:cNvPr>
          <p:cNvSpPr/>
          <p:nvPr/>
        </p:nvSpPr>
        <p:spPr>
          <a:xfrm>
            <a:off x="296525" y="1259791"/>
            <a:ext cx="8550950" cy="4628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tx1"/>
              </a:buClr>
            </a:pPr>
            <a:r>
              <a:rPr lang="cs-CZ" sz="2200" b="1" dirty="0">
                <a:solidFill>
                  <a:srgbClr val="C00000"/>
                </a:solidFill>
              </a:rPr>
              <a:t>Jediná změna v legislativě:</a:t>
            </a:r>
          </a:p>
          <a:p>
            <a:pPr algn="just">
              <a:spcBef>
                <a:spcPts val="1200"/>
              </a:spcBef>
            </a:pPr>
            <a:r>
              <a:rPr lang="cs-CZ" sz="2200" b="1" dirty="0"/>
              <a:t>Vyhláška 353/2016 Sb. o přijímacím řízení ke střednímu vzdělávání</a:t>
            </a:r>
          </a:p>
          <a:p>
            <a:pPr algn="just">
              <a:spcBef>
                <a:spcPts val="600"/>
              </a:spcBef>
              <a:buClr>
                <a:schemeClr val="tx1"/>
              </a:buClr>
            </a:pPr>
            <a:r>
              <a:rPr lang="cs-CZ" sz="2200" dirty="0"/>
              <a:t>§ 1 </a:t>
            </a:r>
          </a:p>
          <a:p>
            <a:pPr algn="just">
              <a:spcBef>
                <a:spcPts val="600"/>
              </a:spcBef>
              <a:buClr>
                <a:schemeClr val="tx1"/>
              </a:buClr>
            </a:pPr>
            <a:r>
              <a:rPr lang="cs-CZ" sz="2200" dirty="0"/>
              <a:t>(7) V přijímacím řízení </a:t>
            </a:r>
            <a:r>
              <a:rPr lang="cs-CZ" sz="2200" b="1" dirty="0"/>
              <a:t>nelze hodnotit </a:t>
            </a:r>
            <a:r>
              <a:rPr lang="cs-CZ" sz="2200" dirty="0"/>
              <a:t>hodnocení na </a:t>
            </a:r>
            <a:r>
              <a:rPr lang="cs-CZ" sz="2200" b="1" dirty="0"/>
              <a:t>vysvědčení za druhé pololetí školního roku 2019/2020</a:t>
            </a:r>
            <a:r>
              <a:rPr lang="cs-CZ" sz="2200" dirty="0"/>
              <a:t>. (platné od 1. 1. 2021)</a:t>
            </a:r>
          </a:p>
          <a:p>
            <a:pPr algn="just">
              <a:spcBef>
                <a:spcPts val="600"/>
              </a:spcBef>
              <a:buClr>
                <a:schemeClr val="tx1"/>
              </a:buClr>
            </a:pPr>
            <a:endParaRPr lang="cs-CZ" sz="2000" dirty="0"/>
          </a:p>
          <a:p>
            <a:pPr algn="just">
              <a:lnSpc>
                <a:spcPct val="110000"/>
              </a:lnSpc>
              <a:spcBef>
                <a:spcPts val="600"/>
              </a:spcBef>
              <a:buClr>
                <a:schemeClr val="tx1"/>
              </a:buClr>
            </a:pPr>
            <a:r>
              <a:rPr lang="cs-CZ" sz="2200" b="1" dirty="0">
                <a:solidFill>
                  <a:srgbClr val="C00000"/>
                </a:solidFill>
              </a:rPr>
              <a:t>Změna v počtu bodů z jednotných testů potřebných pro přijetí na Sportovní gymnázium Pardubice:</a:t>
            </a:r>
          </a:p>
          <a:p>
            <a:pPr algn="just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cs-CZ" altLang="cs-CZ" sz="2200" dirty="0"/>
              <a:t>Z rozhodnutí ředitele SG Pardubice bude hranice potřebná pro přijetí nastavena na </a:t>
            </a:r>
            <a:r>
              <a:rPr lang="cs-CZ" altLang="cs-CZ" sz="2200" b="1" dirty="0"/>
              <a:t>35 bodů.</a:t>
            </a:r>
            <a:endParaRPr lang="cs-CZ" sz="2200" b="1" dirty="0">
              <a:solidFill>
                <a:srgbClr val="C00000"/>
              </a:solidFill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Clr>
                <a:schemeClr val="tx1"/>
              </a:buClr>
            </a:pPr>
            <a:endParaRPr lang="cs-CZ" sz="2200" b="1" dirty="0"/>
          </a:p>
        </p:txBody>
      </p:sp>
    </p:spTree>
    <p:extLst>
      <p:ext uri="{BB962C8B-B14F-4D97-AF65-F5344CB8AC3E}">
        <p14:creationId xmlns:p14="http://schemas.microsoft.com/office/powerpoint/2010/main" val="3767027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SzPct val="100000"/>
              <a:defRPr/>
            </a:pPr>
            <a: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Tiskopisy přihlášek ke vzdělávání</a:t>
            </a:r>
            <a:b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2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školní rok 2020/2021</a:t>
            </a:r>
            <a:endParaRPr lang="cs-CZ" altLang="cs-CZ" sz="2200" b="1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FAF9F59C-0F48-49F7-91CA-187E3D3FC005}"/>
              </a:ext>
            </a:extLst>
          </p:cNvPr>
          <p:cNvSpPr/>
          <p:nvPr/>
        </p:nvSpPr>
        <p:spPr>
          <a:xfrm>
            <a:off x="404537" y="1354159"/>
            <a:ext cx="833492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cs-CZ" sz="2200" b="1" dirty="0">
                <a:solidFill>
                  <a:srgbClr val="C00000"/>
                </a:solidFill>
              </a:rPr>
              <a:t>Nové tiskopisy:</a:t>
            </a:r>
          </a:p>
          <a:p>
            <a:pPr marL="342900" indent="-3429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cs-CZ" sz="2200" i="0" dirty="0">
                <a:solidFill>
                  <a:srgbClr val="2F2F2F"/>
                </a:solidFill>
                <a:effectLst/>
                <a:latin typeface="+mj-lt"/>
              </a:rPr>
              <a:t>na zadní stranu tiskopisu je </a:t>
            </a:r>
            <a:r>
              <a:rPr lang="cs-CZ" sz="2200" b="1" i="0" dirty="0">
                <a:solidFill>
                  <a:srgbClr val="2F2F2F"/>
                </a:solidFill>
                <a:effectLst/>
                <a:latin typeface="+mj-lt"/>
              </a:rPr>
              <a:t>nově doplněn údaj o školním roce </a:t>
            </a:r>
            <a:r>
              <a:rPr lang="cs-CZ" sz="2200" i="0" dirty="0">
                <a:solidFill>
                  <a:srgbClr val="2F2F2F"/>
                </a:solidFill>
                <a:effectLst/>
                <a:latin typeface="+mj-lt"/>
              </a:rPr>
              <a:t>absolvovaného ročníku, a to pro označení druhého pololetí školního roku 2019/2020, které nesmí být hodnoceno v</a:t>
            </a:r>
            <a:r>
              <a:rPr lang="cs-CZ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cs-CZ" sz="2200" i="0" dirty="0">
                <a:solidFill>
                  <a:srgbClr val="2F2F2F"/>
                </a:solidFill>
                <a:effectLst/>
                <a:latin typeface="+mj-lt"/>
              </a:rPr>
              <a:t>rámci kritérií přijímacího řízení </a:t>
            </a:r>
          </a:p>
          <a:p>
            <a:pPr marL="342900" indent="-3429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cs-CZ" sz="2200" b="1" dirty="0">
                <a:solidFill>
                  <a:srgbClr val="2F2F2F"/>
                </a:solidFill>
                <a:latin typeface="+mj-lt"/>
              </a:rPr>
              <a:t>t</a:t>
            </a:r>
            <a:r>
              <a:rPr lang="cs-CZ" sz="2200" b="1" i="0" dirty="0">
                <a:solidFill>
                  <a:srgbClr val="2F2F2F"/>
                </a:solidFill>
                <a:effectLst/>
                <a:latin typeface="+mj-lt"/>
              </a:rPr>
              <a:t>iskopisy z předchozích let jsou platné za podmínky doplnění všech informací</a:t>
            </a:r>
            <a:r>
              <a:rPr lang="cs-CZ" sz="2200" i="0" dirty="0">
                <a:solidFill>
                  <a:srgbClr val="2F2F2F"/>
                </a:solidFill>
                <a:effectLst/>
                <a:latin typeface="+mj-lt"/>
              </a:rPr>
              <a:t>, zejména o přiložení Doporučení školského poradenského zařízení pro úpravu podmínek přijímání ke vzdělávání a doplnění výše uvedeného školního roku</a:t>
            </a:r>
            <a:endParaRPr lang="cs-CZ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527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SzPct val="100000"/>
              <a:defRPr/>
            </a:pPr>
            <a: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Tiskopisy přihlášek ke vzdělávání</a:t>
            </a:r>
            <a:br>
              <a:rPr 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2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školní rok 2020/2021</a:t>
            </a:r>
            <a:endParaRPr lang="cs-CZ" altLang="cs-CZ" sz="2200" b="1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FAF9F59C-0F48-49F7-91CA-187E3D3FC005}"/>
              </a:ext>
            </a:extLst>
          </p:cNvPr>
          <p:cNvSpPr/>
          <p:nvPr/>
        </p:nvSpPr>
        <p:spPr>
          <a:xfrm>
            <a:off x="404537" y="1354159"/>
            <a:ext cx="83349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cs-CZ" sz="2200" b="1" dirty="0">
                <a:solidFill>
                  <a:srgbClr val="C00000"/>
                </a:solidFill>
              </a:rPr>
              <a:t>Nové tiskopisy</a:t>
            </a:r>
            <a:r>
              <a:rPr lang="cs-CZ" sz="2200" b="1" dirty="0" smtClean="0">
                <a:solidFill>
                  <a:srgbClr val="C00000"/>
                </a:solidFill>
              </a:rPr>
              <a:t>:</a:t>
            </a:r>
          </a:p>
          <a:p>
            <a:pPr algn="just">
              <a:spcBef>
                <a:spcPts val="2400"/>
              </a:spcBef>
            </a:pPr>
            <a:endParaRPr lang="cs-CZ" sz="2200" b="1" dirty="0">
              <a:solidFill>
                <a:srgbClr val="C0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73" y="2040267"/>
            <a:ext cx="8698101" cy="219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4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SzPct val="100000"/>
              <a:defRPr/>
            </a:pPr>
            <a:r>
              <a:rPr lang="cs-CZ" altLang="cs-CZ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Přihláška ke vzdělávání </a:t>
            </a:r>
            <a:endParaRPr lang="cs-CZ" altLang="cs-CZ" sz="2200" b="1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57" y="-5612"/>
            <a:ext cx="4959458" cy="6858000"/>
          </a:xfrm>
          <a:prstGeom prst="rect">
            <a:avLst/>
          </a:prstGeom>
        </p:spPr>
      </p:pic>
      <p:pic>
        <p:nvPicPr>
          <p:cNvPr id="6" name="Obrázek 5" descr="Obsah obrázku snímek obrazovky&#10;&#10;Popis byl vytvořen automaticky">
            <a:extLst>
              <a:ext uri="{FF2B5EF4-FFF2-40B4-BE49-F238E27FC236}">
                <a16:creationId xmlns="" xmlns:a16="http://schemas.microsoft.com/office/drawing/2014/main" id="{3A76F8A7-5239-480A-94F9-720282030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48" y="31000"/>
            <a:ext cx="4853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0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dirty="0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Přihláška ke vzdělávání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388391"/>
            <a:ext cx="8208912" cy="4021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dirty="0"/>
              <a:t>v prvním kole přijímacího řízení může uchazeč podat nejvýše </a:t>
            </a:r>
          </a:p>
          <a:p>
            <a:pPr marL="800100" lvl="1" indent="-342900" algn="just">
              <a:spcBef>
                <a:spcPts val="30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/>
              <a:t>dvě přihlášky </a:t>
            </a:r>
            <a:r>
              <a:rPr lang="cs-CZ" altLang="cs-CZ" sz="2200" dirty="0"/>
              <a:t>do oborů vzdělání </a:t>
            </a:r>
            <a:r>
              <a:rPr lang="cs-CZ" altLang="cs-CZ" sz="2200" b="1" dirty="0"/>
              <a:t>s talentovou zkouškou </a:t>
            </a:r>
            <a:r>
              <a:rPr lang="cs-CZ" altLang="cs-CZ" sz="2800" b="1" dirty="0">
                <a:solidFill>
                  <a:srgbClr val="C00000"/>
                </a:solidFill>
              </a:rPr>
              <a:t>a</a:t>
            </a:r>
          </a:p>
          <a:p>
            <a:pPr marL="800100" lvl="1" indent="-342900" algn="just">
              <a:spcBef>
                <a:spcPts val="8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/>
              <a:t>dvě přihlášky </a:t>
            </a:r>
            <a:r>
              <a:rPr lang="cs-CZ" altLang="cs-CZ" sz="2200" dirty="0"/>
              <a:t>do oborů vzdělání </a:t>
            </a:r>
            <a:r>
              <a:rPr lang="cs-CZ" altLang="cs-CZ" sz="2200" b="1" dirty="0"/>
              <a:t>bez talentové zkoušky </a:t>
            </a:r>
          </a:p>
          <a:p>
            <a:pPr marL="342900" indent="-342900" algn="just">
              <a:spcBef>
                <a:spcPts val="24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/>
              <a:t>přihlášku podává </a:t>
            </a:r>
            <a:r>
              <a:rPr lang="cs-CZ" altLang="cs-CZ" sz="2200" dirty="0"/>
              <a:t>uchazeč řediteli střední školy pro první kolo přijímacího řízení </a:t>
            </a:r>
            <a:r>
              <a:rPr lang="cs-CZ" altLang="cs-CZ" sz="2200" b="1" dirty="0"/>
              <a:t>do</a:t>
            </a:r>
          </a:p>
          <a:p>
            <a:pPr marL="800100" lvl="1" indent="-342900" algn="just">
              <a:spcBef>
                <a:spcPts val="18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>
                <a:solidFill>
                  <a:srgbClr val="C00000"/>
                </a:solidFill>
              </a:rPr>
              <a:t>30. listopadu 2020 </a:t>
            </a:r>
            <a:r>
              <a:rPr lang="cs-CZ" altLang="cs-CZ" sz="2200" dirty="0"/>
              <a:t>pro obory vzdělání s talentovou zkouškou </a:t>
            </a:r>
          </a:p>
          <a:p>
            <a:pPr marL="800100" lvl="1" indent="-342900" algn="just">
              <a:spcBef>
                <a:spcPts val="8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>
                <a:solidFill>
                  <a:srgbClr val="C00000"/>
                </a:solidFill>
              </a:rPr>
              <a:t>1. března 2021 </a:t>
            </a:r>
            <a:r>
              <a:rPr lang="cs-CZ" altLang="cs-CZ" sz="2200" dirty="0"/>
              <a:t>pro obory vzdělání bez talentové zkoušky </a:t>
            </a:r>
          </a:p>
          <a:p>
            <a:pPr lvl="1" algn="just">
              <a:buClr>
                <a:schemeClr val="tx1"/>
              </a:buClr>
            </a:pPr>
            <a:r>
              <a:rPr lang="cs-CZ" altLang="cs-CZ" sz="2200" dirty="0"/>
              <a:t>   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742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Přijímací zkoušky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351069"/>
            <a:ext cx="8208912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+mj-lt"/>
              </a:rPr>
              <a:t>v 1. kole přijímacího řízení </a:t>
            </a:r>
            <a:r>
              <a:rPr lang="cs-CZ" altLang="cs-CZ" sz="2200" b="1" dirty="0">
                <a:latin typeface="+mj-lt"/>
              </a:rPr>
              <a:t>do oborů vzdělání s maturitní zkouškou</a:t>
            </a:r>
            <a:r>
              <a:rPr lang="cs-CZ" altLang="cs-CZ" sz="2200" dirty="0">
                <a:latin typeface="+mj-lt"/>
              </a:rPr>
              <a:t> (ve </a:t>
            </a:r>
            <a:r>
              <a:rPr lang="cs-CZ" altLang="cs-CZ" sz="2200" dirty="0">
                <a:latin typeface="+mj-lt"/>
                <a:cs typeface="Arial" panose="020B0604020202020204" pitchFamily="34" charset="0"/>
              </a:rPr>
              <a:t>všech formách </a:t>
            </a:r>
            <a:r>
              <a:rPr lang="cs-CZ" altLang="cs-CZ" sz="2200" dirty="0">
                <a:latin typeface="+mj-lt"/>
              </a:rPr>
              <a:t>vzdělávání, včetně nástavbového studia, ve středních školách všech zřizovatelů) se koná </a:t>
            </a: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jednotná přijímací zkouška </a:t>
            </a:r>
            <a:r>
              <a:rPr lang="cs-CZ" altLang="cs-CZ" sz="2200" b="1" dirty="0">
                <a:latin typeface="+mj-lt"/>
              </a:rPr>
              <a:t>z českého jazyka a literatury a z matematiky </a:t>
            </a:r>
          </a:p>
          <a:p>
            <a:pPr marL="342900" indent="-342900" algn="just">
              <a:spcBef>
                <a:spcPct val="5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výjimkou jsou </a:t>
            </a:r>
            <a:r>
              <a:rPr lang="cs-CZ" altLang="cs-CZ" sz="2200" dirty="0">
                <a:latin typeface="+mj-lt"/>
              </a:rPr>
              <a:t>pouze </a:t>
            </a: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obory vzdělání s talentovou zkouškou ze skupiny 82</a:t>
            </a:r>
            <a:r>
              <a:rPr lang="cs-CZ" altLang="cs-CZ" sz="2200" dirty="0">
                <a:solidFill>
                  <a:srgbClr val="C00000"/>
                </a:solidFill>
                <a:latin typeface="+mj-lt"/>
              </a:rPr>
              <a:t> </a:t>
            </a:r>
            <a:r>
              <a:rPr lang="cs-CZ" altLang="cs-CZ" sz="2200" dirty="0">
                <a:latin typeface="+mj-lt"/>
              </a:rPr>
              <a:t>Umění a užité umění a</a:t>
            </a: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 zkrácené studium </a:t>
            </a:r>
            <a:r>
              <a:rPr lang="cs-CZ" altLang="cs-CZ" sz="2200" dirty="0">
                <a:latin typeface="+mj-lt"/>
              </a:rPr>
              <a:t>pro získání středního vzdělání s maturitní zkouškou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+mj-lt"/>
              </a:rPr>
              <a:t>ředitel školy může stanovit i </a:t>
            </a: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školní přijímací zkoušku </a:t>
            </a:r>
            <a:r>
              <a:rPr lang="cs-CZ" altLang="cs-CZ" sz="2200" dirty="0">
                <a:latin typeface="+mj-lt"/>
              </a:rPr>
              <a:t>(stanoví dva termíny jejího konání)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+mj-lt"/>
              </a:rPr>
              <a:t>přípravu zadání testů, jejich distribuci a hodnocení výsledků zajišťuje Centrum pro zjišťování výsledků vzdělávání (</a:t>
            </a:r>
            <a:r>
              <a:rPr lang="cs-CZ" altLang="cs-CZ" sz="2200" b="1" dirty="0" err="1">
                <a:solidFill>
                  <a:srgbClr val="C00000"/>
                </a:solidFill>
                <a:latin typeface="+mj-lt"/>
              </a:rPr>
              <a:t>Cermat</a:t>
            </a:r>
            <a:r>
              <a:rPr lang="cs-CZ" altLang="cs-CZ" sz="2200" dirty="0">
                <a:latin typeface="+mj-lt"/>
              </a:rPr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9481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Přijímací zkoušky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417563"/>
            <a:ext cx="820891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každý uchazeč </a:t>
            </a:r>
            <a:r>
              <a:rPr lang="cs-CZ" altLang="cs-CZ" sz="2200" b="1" dirty="0">
                <a:solidFill>
                  <a:srgbClr val="C00000"/>
                </a:solidFill>
              </a:rPr>
              <a:t>může jednotné přijímací zkoušky konat dvakrát</a:t>
            </a:r>
          </a:p>
          <a:p>
            <a:pPr marL="800100" lvl="1" indent="-342900" algn="just">
              <a:spcBef>
                <a:spcPts val="1800"/>
              </a:spcBef>
              <a:buFont typeface="Calibri" panose="020F0502020204030204" pitchFamily="34" charset="0"/>
              <a:buChar char="−"/>
            </a:pPr>
            <a:r>
              <a:rPr lang="cs-CZ" altLang="cs-CZ" sz="2200" dirty="0"/>
              <a:t>v prvním stanoveném termínu ve škole uvedené na přihlášce v prvním pořadí 	</a:t>
            </a:r>
          </a:p>
          <a:p>
            <a:pPr marL="800100" lvl="1" indent="-342900" algn="just">
              <a:spcBef>
                <a:spcPts val="600"/>
              </a:spcBef>
              <a:spcAft>
                <a:spcPts val="1800"/>
              </a:spcAft>
              <a:buFont typeface="Calibri" panose="020F0502020204030204" pitchFamily="34" charset="0"/>
              <a:buChar char="−"/>
            </a:pPr>
            <a:r>
              <a:rPr lang="cs-CZ" altLang="cs-CZ" sz="2200" dirty="0"/>
              <a:t>ve druhém stanoveném termínu ve škole uvedené na přihlášce ve druhém pořadí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uchazeč, který se pro vážné důvody k řádnému termínu přijímací zkoušky nedostaví a svoji neúčast </a:t>
            </a:r>
            <a:r>
              <a:rPr lang="cs-CZ" altLang="cs-CZ" sz="2200" b="1" dirty="0"/>
              <a:t>písemně nejpozději do 3 dnů omluví </a:t>
            </a:r>
            <a:r>
              <a:rPr lang="cs-CZ" altLang="cs-CZ" sz="2200" dirty="0"/>
              <a:t>řediteli školy, ve které ji měl konat, koná zkoušku </a:t>
            </a:r>
            <a:r>
              <a:rPr lang="cs-CZ" altLang="cs-CZ" sz="2200" b="1" dirty="0"/>
              <a:t>v náhradním termínu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2001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Termíny konání přijímacích zkoušek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341313" y="1221375"/>
            <a:ext cx="846137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100" b="1" dirty="0"/>
              <a:t>školní přijímací zkoušky </a:t>
            </a:r>
            <a:r>
              <a:rPr lang="cs-CZ" altLang="cs-CZ" sz="2100" dirty="0"/>
              <a:t>v 1. kole přijímacího řízení se mohou konat:</a:t>
            </a:r>
          </a:p>
          <a:p>
            <a:pPr marL="800100" lvl="1" indent="-342900" algn="just">
              <a:spcBef>
                <a:spcPct val="50000"/>
              </a:spcBef>
              <a:buFont typeface="Calibri" panose="020F0502020204030204" pitchFamily="34" charset="0"/>
              <a:buChar char="−"/>
            </a:pPr>
            <a:r>
              <a:rPr lang="pl-PL" altLang="cs-CZ" sz="2100" dirty="0"/>
              <a:t>od</a:t>
            </a:r>
            <a:r>
              <a:rPr lang="pl-PL" altLang="cs-CZ" sz="2100" b="1" dirty="0"/>
              <a:t> </a:t>
            </a:r>
            <a:r>
              <a:rPr lang="pl-PL" altLang="cs-CZ" sz="2100" b="1" dirty="0">
                <a:solidFill>
                  <a:srgbClr val="C00000"/>
                </a:solidFill>
              </a:rPr>
              <a:t>12. dubna </a:t>
            </a:r>
            <a:r>
              <a:rPr lang="pl-PL" altLang="cs-CZ" sz="2100" dirty="0"/>
              <a:t>do</a:t>
            </a:r>
            <a:r>
              <a:rPr lang="pl-PL" altLang="cs-CZ" sz="2100" b="1" dirty="0"/>
              <a:t> </a:t>
            </a:r>
            <a:r>
              <a:rPr lang="pl-PL" altLang="cs-CZ" sz="2100" b="1" dirty="0">
                <a:solidFill>
                  <a:srgbClr val="C00000"/>
                </a:solidFill>
              </a:rPr>
              <a:t>28. dubna</a:t>
            </a:r>
            <a:r>
              <a:rPr lang="pl-PL" altLang="cs-CZ" sz="2100" dirty="0">
                <a:solidFill>
                  <a:srgbClr val="C00000"/>
                </a:solidFill>
              </a:rPr>
              <a:t> </a:t>
            </a:r>
            <a:r>
              <a:rPr lang="cs-CZ" altLang="cs-CZ" sz="2100" dirty="0"/>
              <a:t>do</a:t>
            </a:r>
            <a:r>
              <a:rPr lang="cs-CZ" altLang="cs-CZ" sz="2100" b="1" dirty="0"/>
              <a:t> oborů vzdělání s maturitní zkouškou</a:t>
            </a:r>
            <a:endParaRPr lang="pl-PL" altLang="cs-CZ" sz="2100" dirty="0">
              <a:solidFill>
                <a:srgbClr val="C00000"/>
              </a:solidFill>
            </a:endParaRPr>
          </a:p>
          <a:p>
            <a:pPr marL="800100" lvl="1" indent="-342900" algn="just">
              <a:buFont typeface="Calibri" panose="020F0502020204030204" pitchFamily="34" charset="0"/>
              <a:buChar char="−"/>
            </a:pPr>
            <a:r>
              <a:rPr lang="pl-PL" altLang="cs-CZ" sz="2100" dirty="0"/>
              <a:t>od</a:t>
            </a:r>
            <a:r>
              <a:rPr lang="pl-PL" altLang="cs-CZ" sz="2100" b="1" dirty="0"/>
              <a:t> </a:t>
            </a:r>
            <a:r>
              <a:rPr lang="pl-PL" altLang="cs-CZ" sz="2100" b="1" dirty="0">
                <a:solidFill>
                  <a:srgbClr val="C00000"/>
                </a:solidFill>
              </a:rPr>
              <a:t>22. dubna </a:t>
            </a:r>
            <a:r>
              <a:rPr lang="pl-PL" altLang="cs-CZ" sz="2100" dirty="0"/>
              <a:t>do</a:t>
            </a:r>
            <a:r>
              <a:rPr lang="pl-PL" altLang="cs-CZ" sz="2100" b="1" dirty="0"/>
              <a:t> </a:t>
            </a:r>
            <a:r>
              <a:rPr lang="pl-PL" altLang="cs-CZ" sz="2100" b="1" dirty="0">
                <a:solidFill>
                  <a:srgbClr val="C00000"/>
                </a:solidFill>
              </a:rPr>
              <a:t>30. dubna </a:t>
            </a:r>
            <a:r>
              <a:rPr lang="pl-PL" altLang="cs-CZ" sz="2100" dirty="0"/>
              <a:t>do</a:t>
            </a:r>
            <a:r>
              <a:rPr lang="pl-PL" altLang="cs-CZ" sz="2100" b="1" dirty="0"/>
              <a:t> ostatních oborů vzdělání</a:t>
            </a:r>
          </a:p>
          <a:p>
            <a:pPr marL="800100" lvl="1" indent="-342900" algn="just">
              <a:spcBef>
                <a:spcPts val="300"/>
              </a:spcBef>
              <a:buFont typeface="Calibri" panose="020F0502020204030204" pitchFamily="34" charset="0"/>
              <a:buChar char="−"/>
            </a:pPr>
            <a:r>
              <a:rPr lang="pl-PL" altLang="cs-CZ" sz="2100" b="1" dirty="0"/>
              <a:t>přesný termín stanoví ředitel střední školy</a:t>
            </a:r>
            <a:endParaRPr lang="cs-CZ" altLang="cs-CZ" sz="2100" b="1" dirty="0"/>
          </a:p>
          <a:p>
            <a:pPr marL="342900" indent="-342900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100" b="1" dirty="0">
                <a:solidFill>
                  <a:srgbClr val="C00000"/>
                </a:solidFill>
              </a:rPr>
              <a:t>jednotné zkoušky </a:t>
            </a:r>
            <a:r>
              <a:rPr lang="cs-CZ" altLang="cs-CZ" sz="2100" b="1" dirty="0"/>
              <a:t>se konají v termínech stanovených MŠMT</a:t>
            </a:r>
            <a:endParaRPr lang="cs-CZ" altLang="cs-CZ" sz="2100" dirty="0"/>
          </a:p>
          <a:p>
            <a:endParaRPr lang="cs-CZ" sz="20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="" xmlns:a16="http://schemas.microsoft.com/office/drawing/2014/main" id="{10728E69-A70C-4A9A-8521-15FC8294A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969869"/>
              </p:ext>
            </p:extLst>
          </p:nvPr>
        </p:nvGraphicFramePr>
        <p:xfrm>
          <a:off x="341313" y="3501008"/>
          <a:ext cx="8461374" cy="221687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835391">
                  <a:extLst>
                    <a:ext uri="{9D8B030D-6E8A-4147-A177-3AD203B41FA5}">
                      <a16:colId xmlns="" xmlns:a16="http://schemas.microsoft.com/office/drawing/2014/main" val="627761863"/>
                    </a:ext>
                  </a:extLst>
                </a:gridCol>
                <a:gridCol w="1620283">
                  <a:extLst>
                    <a:ext uri="{9D8B030D-6E8A-4147-A177-3AD203B41FA5}">
                      <a16:colId xmlns="" xmlns:a16="http://schemas.microsoft.com/office/drawing/2014/main" val="106489832"/>
                    </a:ext>
                  </a:extLst>
                </a:gridCol>
                <a:gridCol w="1620283">
                  <a:extLst>
                    <a:ext uri="{9D8B030D-6E8A-4147-A177-3AD203B41FA5}">
                      <a16:colId xmlns="" xmlns:a16="http://schemas.microsoft.com/office/drawing/2014/main" val="3070645163"/>
                    </a:ext>
                  </a:extLst>
                </a:gridCol>
                <a:gridCol w="2385417">
                  <a:extLst>
                    <a:ext uri="{9D8B030D-6E8A-4147-A177-3AD203B41FA5}">
                      <a16:colId xmlns="" xmlns:a16="http://schemas.microsoft.com/office/drawing/2014/main" val="2586613147"/>
                    </a:ext>
                  </a:extLst>
                </a:gridCol>
              </a:tblGrid>
              <a:tr h="527674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Jednotné přijímací zkoušky</a:t>
                      </a: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1446" marR="91446" marT="45737" marB="4573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48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1446" marR="91446" marT="45737" marB="4573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48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1446" marR="91446" marT="45737" marB="4573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489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2864970"/>
                  </a:ext>
                </a:extLst>
              </a:tr>
              <a:tr h="76235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Studium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1. řádný termín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2. řádný termín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Náhradní termín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9101123"/>
                  </a:ext>
                </a:extLst>
              </a:tr>
              <a:tr h="47660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Čtyřleté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12. 4.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2021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13. 4.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2021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12. a 13. 5.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2021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2042748"/>
                  </a:ext>
                </a:extLst>
              </a:tr>
              <a:tr h="450242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Šestileté a osmileté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14. 4.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2021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15. 4.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2021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12. a 13. 5. </a:t>
                      </a:r>
                      <a:r>
                        <a:rPr kumimoji="0" lang="cs-CZ" altLang="cs-CZ" sz="2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2021</a:t>
                      </a:r>
                      <a:endParaRPr kumimoji="0" lang="cs-CZ" altLang="cs-CZ" sz="2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6427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628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Přihlašování ke vzdělávání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pokud se uchazeč hlásí na dvě střední školy (popř. dva různé obory vzdělání či různá zaměření ŠVP na téže škole), </a:t>
            </a:r>
            <a:r>
              <a:rPr lang="cs-CZ" altLang="cs-CZ" sz="2200" b="1" dirty="0">
                <a:solidFill>
                  <a:srgbClr val="C00000"/>
                </a:solidFill>
              </a:rPr>
              <a:t>na přihlášce </a:t>
            </a:r>
            <a:r>
              <a:rPr lang="cs-CZ" altLang="cs-CZ" sz="2200" dirty="0"/>
              <a:t>ke vzdělávání v 1. kole přijímacího řízení </a:t>
            </a:r>
            <a:r>
              <a:rPr lang="cs-CZ" altLang="cs-CZ" sz="2200" b="1" dirty="0">
                <a:solidFill>
                  <a:srgbClr val="C00000"/>
                </a:solidFill>
              </a:rPr>
              <a:t>uvede obě školy </a:t>
            </a:r>
            <a:r>
              <a:rPr lang="cs-CZ" altLang="cs-CZ" sz="2200" dirty="0"/>
              <a:t>(popř. obory či zaměření) 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pořadí</a:t>
            </a:r>
            <a:r>
              <a:rPr lang="cs-CZ" altLang="cs-CZ" sz="2200" dirty="0"/>
              <a:t>, ve kterém uchazeč uvede zvolené střední školy, </a:t>
            </a:r>
            <a:r>
              <a:rPr lang="cs-CZ" altLang="cs-CZ" sz="2200" b="1" dirty="0">
                <a:solidFill>
                  <a:srgbClr val="C00000"/>
                </a:solidFill>
              </a:rPr>
              <a:t>určuje</a:t>
            </a:r>
            <a:r>
              <a:rPr lang="cs-CZ" altLang="cs-CZ" sz="2200" dirty="0"/>
              <a:t>, ve které škole bude konat </a:t>
            </a:r>
            <a:r>
              <a:rPr lang="cs-CZ" altLang="cs-CZ" sz="2200" b="1" dirty="0">
                <a:solidFill>
                  <a:srgbClr val="C00000"/>
                </a:solidFill>
              </a:rPr>
              <a:t>jednotné zkoušky v 1. a ve 2. termínu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vyplněné přihlášky </a:t>
            </a:r>
            <a:r>
              <a:rPr lang="cs-CZ" altLang="cs-CZ" sz="2200" b="1" dirty="0">
                <a:solidFill>
                  <a:srgbClr val="C00000"/>
                </a:solidFill>
              </a:rPr>
              <a:t>odevzdá uchazeč na obě střední školy</a:t>
            </a:r>
            <a:r>
              <a:rPr lang="cs-CZ" altLang="cs-CZ" sz="2200" dirty="0"/>
              <a:t>, na které se hlásí; </a:t>
            </a:r>
            <a:r>
              <a:rPr lang="cs-CZ" altLang="cs-CZ" sz="2200" b="1" dirty="0">
                <a:solidFill>
                  <a:srgbClr val="C00000"/>
                </a:solidFill>
              </a:rPr>
              <a:t>na obou přihláškách </a:t>
            </a:r>
            <a:r>
              <a:rPr lang="cs-CZ" altLang="cs-CZ" sz="2200" dirty="0"/>
              <a:t>uchazeč </a:t>
            </a:r>
            <a:r>
              <a:rPr lang="cs-CZ" altLang="cs-CZ" sz="2200" b="1" dirty="0">
                <a:solidFill>
                  <a:srgbClr val="C00000"/>
                </a:solidFill>
              </a:rPr>
              <a:t>vyplní zvolené střední školy ve stejném pořadí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altLang="cs-CZ" sz="2200" b="1" dirty="0"/>
              <a:t>pokud se uchazeč hlásí na dva různé obory vzdělání na téže škole, odevzdá řediteli této školy také dvě přihlášky (i když jsou identické) !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9784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Přihlašování ke vzdělávání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208912" cy="5136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3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rodné číslo </a:t>
            </a:r>
            <a:r>
              <a:rPr lang="cs-CZ" altLang="cs-CZ" sz="2200" dirty="0"/>
              <a:t>uvádí uchazeč </a:t>
            </a:r>
            <a:r>
              <a:rPr lang="cs-CZ" altLang="cs-CZ" sz="2200" b="1" dirty="0"/>
              <a:t>pouze</a:t>
            </a:r>
            <a:r>
              <a:rPr lang="cs-CZ" altLang="cs-CZ" sz="2200" dirty="0"/>
              <a:t> na přihlášce ke vzdělávání</a:t>
            </a:r>
            <a:r>
              <a:rPr lang="cs-CZ" altLang="cs-CZ" sz="2200" b="1" dirty="0"/>
              <a:t> v oboru vzdělání, </a:t>
            </a:r>
            <a:r>
              <a:rPr lang="cs-CZ" altLang="cs-CZ" sz="2200" dirty="0"/>
              <a:t>do kterého se konají jednotné přijímací zkoušky</a:t>
            </a:r>
          </a:p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kolonku </a:t>
            </a:r>
            <a:r>
              <a:rPr lang="cs-CZ" altLang="cs-CZ" sz="2200" b="1" i="1" dirty="0">
                <a:solidFill>
                  <a:srgbClr val="C00000"/>
                </a:solidFill>
              </a:rPr>
              <a:t>Jednotná zkouška – ano – ne </a:t>
            </a:r>
            <a:r>
              <a:rPr lang="cs-CZ" altLang="cs-CZ" sz="2200" b="1" dirty="0"/>
              <a:t>vyplňuje</a:t>
            </a:r>
            <a:r>
              <a:rPr lang="cs-CZ" altLang="cs-CZ" sz="2200" dirty="0"/>
              <a:t> na přihlášce do oboru vzdělání s maturitní zkouškou bez talentové zkoušky </a:t>
            </a:r>
            <a:r>
              <a:rPr lang="cs-CZ" altLang="cs-CZ" sz="2200" b="1" dirty="0"/>
              <a:t>pouze</a:t>
            </a:r>
            <a:r>
              <a:rPr lang="cs-CZ" altLang="cs-CZ" sz="2200" dirty="0"/>
              <a:t> uchazeč, </a:t>
            </a:r>
            <a:r>
              <a:rPr lang="cs-CZ" altLang="cs-CZ" sz="2200" b="1" dirty="0"/>
              <a:t>který se přihlásil také do oboru vzdělání </a:t>
            </a:r>
            <a:r>
              <a:rPr lang="cs-CZ" altLang="cs-CZ" sz="2200" b="1" dirty="0">
                <a:solidFill>
                  <a:srgbClr val="C00000"/>
                </a:solidFill>
              </a:rPr>
              <a:t>Gymnázium se sportovní přípravou</a:t>
            </a:r>
          </a:p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pokud se uchazeč </a:t>
            </a:r>
            <a:r>
              <a:rPr lang="cs-CZ" altLang="cs-CZ" sz="2200" b="1" dirty="0"/>
              <a:t>hlásí</a:t>
            </a:r>
            <a:r>
              <a:rPr lang="cs-CZ" altLang="cs-CZ" sz="2200" dirty="0"/>
              <a:t> do oboru vzdělání </a:t>
            </a:r>
            <a:r>
              <a:rPr lang="cs-CZ" altLang="cs-CZ" sz="2200" b="1" dirty="0">
                <a:solidFill>
                  <a:srgbClr val="C00000"/>
                </a:solidFill>
              </a:rPr>
              <a:t>Gymnázium se sportovní přípravou</a:t>
            </a:r>
            <a:r>
              <a:rPr lang="cs-CZ" altLang="cs-CZ" sz="2200" dirty="0"/>
              <a:t>, </a:t>
            </a:r>
            <a:r>
              <a:rPr lang="cs-CZ" altLang="cs-CZ" sz="2200" b="1" dirty="0"/>
              <a:t>koná vždy jednotnou zkoušku na této škole </a:t>
            </a:r>
            <a:r>
              <a:rPr lang="cs-CZ" altLang="cs-CZ" sz="2200" dirty="0"/>
              <a:t>(i v případě, že neuspěje u talentové zkoušky)</a:t>
            </a:r>
          </a:p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výsledek jednotných zkoušek do oboru vzdělání Gymnázium se sportovní přípravou bude zpřístupněn </a:t>
            </a:r>
            <a:r>
              <a:rPr lang="cs-CZ" altLang="cs-CZ" sz="2200" dirty="0" err="1"/>
              <a:t>Cermatem</a:t>
            </a:r>
            <a:r>
              <a:rPr lang="cs-CZ" altLang="cs-CZ" sz="2200" dirty="0"/>
              <a:t> i školám, do jejichž oborů vzdělání s maturitní zkouškou bez talentové zkoušky se uchazeč přihlásil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874889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Specifikace jednotných zkoušek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352928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 testech jsou zastoupeny úlohy uzavřené i otevřené, včetně úloh </a:t>
            </a:r>
          </a:p>
          <a:p>
            <a:pPr algn="just">
              <a:spcBef>
                <a:spcPct val="0"/>
              </a:spcBef>
            </a:pPr>
            <a:r>
              <a:rPr lang="cs-CZ" altLang="cs-CZ" sz="2200" dirty="0"/>
              <a:t>      z konstrukční geometrie</a:t>
            </a:r>
          </a:p>
          <a:p>
            <a:pPr marL="342900" indent="-342900" algn="just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altLang="cs-CZ" sz="2200" b="1" dirty="0"/>
              <a:t>povolené pomůcky </a:t>
            </a:r>
            <a:r>
              <a:rPr lang="cs-CZ" altLang="cs-CZ" sz="2200" dirty="0"/>
              <a:t>– modře či černě píšící propisovací tužka, rýsovací potřeby; kalkulačka a tabulky nejsou povoleny </a:t>
            </a:r>
          </a:p>
          <a:p>
            <a:pPr marL="342900" indent="-34290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altLang="cs-CZ" sz="2200" b="1" dirty="0"/>
              <a:t>chybné odpovědi nejsou penalizovány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="" xmlns:a16="http://schemas.microsoft.com/office/drawing/2014/main" id="{A9BA0474-800F-4DE1-B2FA-DC49EBC61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611666"/>
              </p:ext>
            </p:extLst>
          </p:nvPr>
        </p:nvGraphicFramePr>
        <p:xfrm>
          <a:off x="611981" y="3556863"/>
          <a:ext cx="7920038" cy="16891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374956">
                  <a:extLst>
                    <a:ext uri="{9D8B030D-6E8A-4147-A177-3AD203B41FA5}">
                      <a16:colId xmlns="" xmlns:a16="http://schemas.microsoft.com/office/drawing/2014/main" val="1026567664"/>
                    </a:ext>
                  </a:extLst>
                </a:gridCol>
                <a:gridCol w="2340042">
                  <a:extLst>
                    <a:ext uri="{9D8B030D-6E8A-4147-A177-3AD203B41FA5}">
                      <a16:colId xmlns="" xmlns:a16="http://schemas.microsoft.com/office/drawing/2014/main" val="1134416602"/>
                    </a:ext>
                  </a:extLst>
                </a:gridCol>
                <a:gridCol w="2205040">
                  <a:extLst>
                    <a:ext uri="{9D8B030D-6E8A-4147-A177-3AD203B41FA5}">
                      <a16:colId xmlns="" xmlns:a16="http://schemas.microsoft.com/office/drawing/2014/main" val="4152903185"/>
                    </a:ext>
                  </a:extLst>
                </a:gridCol>
              </a:tblGrid>
              <a:tr h="762313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Zkušební předmět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Časový limit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Maximální počet bodů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85148125"/>
                  </a:ext>
                </a:extLst>
              </a:tr>
              <a:tr h="476572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Český jazyk a literatura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60 minut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0533500"/>
                  </a:ext>
                </a:extLst>
              </a:tr>
              <a:tr h="45021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Matematika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 minut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6180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519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1175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86573"/>
            <a:ext cx="7772400" cy="100251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Hodnocení uchazečů </a:t>
            </a:r>
            <a:b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rámci 1. kola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424936" cy="4719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300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294A8B"/>
                </a:solidFill>
              </a:rPr>
              <a:t>uchazeči budou hodnoceni na základě: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výsledků dosažených v jednotných zkouškách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hodnocení na vysvědčeních z předchozího vzdělávání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výsledku talentové zkoušky či školní přijímací zkoušky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případně</a:t>
            </a:r>
            <a:r>
              <a:rPr lang="cs-CZ" altLang="cs-CZ" sz="2200" dirty="0"/>
              <a:t> dle dalších skutečností, které osvědčují vhodné schopnosti, vědomosti a zájmy uchazeče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sz="2200" dirty="0"/>
              <a:t>pokud uchazeč koná jednotnou zkoušku dvakrát, do hodnocení přijímacího řízení se mu </a:t>
            </a:r>
            <a:r>
              <a:rPr lang="cs-CZ" sz="2200" b="1" dirty="0">
                <a:solidFill>
                  <a:srgbClr val="C00000"/>
                </a:solidFill>
              </a:rPr>
              <a:t>započte lepší výsledek z každého testu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sz="2200" b="1" dirty="0">
                <a:solidFill>
                  <a:srgbClr val="C00000"/>
                </a:solidFill>
              </a:rPr>
              <a:t>hodnocení jednotných testů </a:t>
            </a:r>
            <a:r>
              <a:rPr lang="cs-CZ" sz="2200" dirty="0"/>
              <a:t>z českého jazyka a z matematiky se na celkovém hodnocení uchazeče v rámci přijímacího řízení bude</a:t>
            </a:r>
            <a:r>
              <a:rPr 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200" dirty="0"/>
              <a:t>podílet </a:t>
            </a:r>
            <a:r>
              <a:rPr lang="cs-CZ" sz="2200" b="1" dirty="0">
                <a:solidFill>
                  <a:srgbClr val="C00000"/>
                </a:solidFill>
              </a:rPr>
              <a:t>minimálně 60 %</a:t>
            </a:r>
            <a:r>
              <a:rPr lang="cs-CZ" sz="2200" dirty="0"/>
              <a:t>,</a:t>
            </a:r>
            <a:r>
              <a:rPr lang="cs-CZ" sz="2200" b="1" dirty="0">
                <a:solidFill>
                  <a:srgbClr val="C00000"/>
                </a:solidFill>
              </a:rPr>
              <a:t> </a:t>
            </a:r>
            <a:r>
              <a:rPr lang="cs-CZ" sz="2200" dirty="0"/>
              <a:t>respektive</a:t>
            </a:r>
            <a:r>
              <a:rPr 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200" b="1" dirty="0">
                <a:solidFill>
                  <a:srgbClr val="C00000"/>
                </a:solidFill>
              </a:rPr>
              <a:t>40 %</a:t>
            </a:r>
            <a:r>
              <a:rPr 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200" dirty="0"/>
              <a:t>u oboru vzdělání </a:t>
            </a:r>
            <a:r>
              <a:rPr lang="cs-CZ" sz="2200" b="1" dirty="0">
                <a:solidFill>
                  <a:srgbClr val="C00000"/>
                </a:solidFill>
              </a:rPr>
              <a:t>Gymnázium se sportovní přípravou</a:t>
            </a:r>
            <a:endParaRPr lang="cs-CZ" altLang="cs-CZ" sz="22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9332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1175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86573"/>
            <a:ext cx="7772400" cy="100251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Hodnocení uchazečů </a:t>
            </a:r>
            <a:b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rámci 1. kola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359532" y="1270053"/>
            <a:ext cx="8460940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100" dirty="0"/>
              <a:t>podmínkou pro přijetí uchazeče ke vzdělávání </a:t>
            </a:r>
            <a:r>
              <a:rPr lang="cs-CZ" altLang="cs-CZ" sz="2100" b="1" dirty="0"/>
              <a:t>ve středních školách zřizovaných Pardubickým krajem</a:t>
            </a:r>
            <a:r>
              <a:rPr lang="cs-CZ" altLang="cs-CZ" sz="2100" dirty="0"/>
              <a:t> bude, aby </a:t>
            </a:r>
            <a:r>
              <a:rPr lang="cs-CZ" altLang="cs-CZ" sz="2100" b="1" dirty="0">
                <a:solidFill>
                  <a:srgbClr val="C00000"/>
                </a:solidFill>
              </a:rPr>
              <a:t>v součtu bodů z obou testů</a:t>
            </a:r>
            <a:r>
              <a:rPr lang="cs-CZ" altLang="cs-CZ" sz="2100" b="1" dirty="0">
                <a:solidFill>
                  <a:srgbClr val="CC3300"/>
                </a:solidFill>
              </a:rPr>
              <a:t> </a:t>
            </a:r>
            <a:r>
              <a:rPr lang="cs-CZ" altLang="cs-CZ" sz="2100" dirty="0"/>
              <a:t>dosáhl následující minimální hranice:</a:t>
            </a:r>
          </a:p>
          <a:p>
            <a:pPr marL="360000">
              <a:spcBef>
                <a:spcPts val="1200"/>
              </a:spcBef>
              <a:buClr>
                <a:srgbClr val="0F189C"/>
              </a:buClr>
              <a:defRPr/>
            </a:pPr>
            <a:r>
              <a:rPr lang="cs-CZ" altLang="cs-CZ" sz="2200" b="1" dirty="0">
                <a:solidFill>
                  <a:srgbClr val="376092"/>
                </a:solidFill>
              </a:rPr>
              <a:t>Čtyřleté studium</a:t>
            </a:r>
          </a:p>
          <a:p>
            <a:pPr marL="900000" lvl="2" indent="-360000">
              <a:spcBef>
                <a:spcPts val="600"/>
              </a:spcBef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Gymnázium</a:t>
            </a:r>
            <a:r>
              <a:rPr lang="cs-CZ" alt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altLang="cs-CZ" sz="2200" dirty="0"/>
              <a:t>– min. </a:t>
            </a:r>
            <a:r>
              <a:rPr lang="cs-CZ" altLang="cs-CZ" sz="2200" b="1" dirty="0">
                <a:solidFill>
                  <a:srgbClr val="C00000"/>
                </a:solidFill>
              </a:rPr>
              <a:t>35 bodů </a:t>
            </a:r>
            <a:r>
              <a:rPr lang="cs-CZ" altLang="cs-CZ" sz="2200" dirty="0"/>
              <a:t>ze 100 možných</a:t>
            </a:r>
          </a:p>
          <a:p>
            <a:pPr marL="900000" lvl="2" indent="-360000"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Gymnázium se sportovní přípravou </a:t>
            </a:r>
            <a:r>
              <a:rPr lang="cs-CZ" altLang="cs-CZ" sz="2200" dirty="0"/>
              <a:t>– min. </a:t>
            </a:r>
            <a:r>
              <a:rPr lang="cs-CZ" altLang="cs-CZ" sz="2200" b="1" dirty="0">
                <a:solidFill>
                  <a:srgbClr val="C00000"/>
                </a:solidFill>
              </a:rPr>
              <a:t>25 bodů </a:t>
            </a:r>
            <a:r>
              <a:rPr lang="cs-CZ" altLang="cs-CZ" sz="2200" dirty="0"/>
              <a:t>ze 100 možných (</a:t>
            </a:r>
            <a:r>
              <a:rPr lang="cs-CZ" altLang="cs-CZ" sz="2200" b="1" dirty="0"/>
              <a:t>z rozhodnutí ředitele SG Pardubice bude však hranice potřebná pro přijetí nastavena na 35 bodů</a:t>
            </a:r>
            <a:r>
              <a:rPr lang="cs-CZ" altLang="cs-CZ" sz="2200" dirty="0"/>
              <a:t>)</a:t>
            </a:r>
          </a:p>
          <a:p>
            <a:pPr marL="900000" lvl="2" indent="-360000"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ostatní obory vzdělání </a:t>
            </a:r>
            <a:r>
              <a:rPr lang="cs-CZ" altLang="cs-CZ" sz="2200" dirty="0"/>
              <a:t>s maturitní zkouškou – min. </a:t>
            </a:r>
            <a:r>
              <a:rPr lang="cs-CZ" altLang="cs-CZ" sz="2200" b="1" dirty="0">
                <a:solidFill>
                  <a:srgbClr val="C00000"/>
                </a:solidFill>
              </a:rPr>
              <a:t>20 bodů </a:t>
            </a:r>
            <a:r>
              <a:rPr lang="cs-CZ" altLang="cs-CZ" sz="2200" dirty="0"/>
              <a:t>ze 100 možných</a:t>
            </a:r>
          </a:p>
          <a:p>
            <a:pPr marL="360000">
              <a:spcBef>
                <a:spcPts val="1200"/>
              </a:spcBef>
              <a:buClr>
                <a:srgbClr val="0F189C"/>
              </a:buClr>
              <a:defRPr/>
            </a:pPr>
            <a:r>
              <a:rPr lang="cs-CZ" altLang="cs-CZ" sz="2200" b="1" dirty="0">
                <a:solidFill>
                  <a:srgbClr val="376092"/>
                </a:solidFill>
              </a:rPr>
              <a:t>Osmileté studium</a:t>
            </a:r>
          </a:p>
          <a:p>
            <a:pPr marL="900000" lvl="2" indent="-360000">
              <a:spcBef>
                <a:spcPts val="600"/>
              </a:spcBef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Gymnázium</a:t>
            </a:r>
            <a:r>
              <a:rPr lang="cs-CZ" alt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altLang="cs-CZ" sz="2200" dirty="0"/>
              <a:t>– min. </a:t>
            </a:r>
            <a:r>
              <a:rPr lang="cs-CZ" altLang="cs-CZ" sz="2200" b="1" dirty="0">
                <a:solidFill>
                  <a:srgbClr val="C00000"/>
                </a:solidFill>
              </a:rPr>
              <a:t>30 bodů </a:t>
            </a:r>
            <a:r>
              <a:rPr lang="cs-CZ" altLang="cs-CZ" sz="2200" dirty="0"/>
              <a:t>ze 100 možných</a:t>
            </a:r>
          </a:p>
        </p:txBody>
      </p:sp>
    </p:spTree>
    <p:extLst>
      <p:ext uri="{BB962C8B-B14F-4D97-AF65-F5344CB8AC3E}">
        <p14:creationId xmlns:p14="http://schemas.microsoft.com/office/powerpoint/2010/main" val="3078710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Výsledky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685800" y="1174536"/>
            <a:ext cx="7614846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ředitel střední školy zveřejní </a:t>
            </a:r>
            <a:r>
              <a:rPr lang="cs-CZ" altLang="cs-CZ" sz="2200" b="1" dirty="0">
                <a:solidFill>
                  <a:srgbClr val="C00000"/>
                </a:solidFill>
              </a:rPr>
              <a:t>seznam přijatých uchazečů </a:t>
            </a:r>
            <a:r>
              <a:rPr lang="cs-CZ" altLang="cs-CZ" sz="2200" dirty="0"/>
              <a:t>a nepřijatým uchazečům odešle </a:t>
            </a:r>
            <a:r>
              <a:rPr lang="cs-CZ" altLang="cs-CZ" sz="2200" b="1" dirty="0">
                <a:solidFill>
                  <a:srgbClr val="C00000"/>
                </a:solidFill>
              </a:rPr>
              <a:t>rozhodnutí o nepřijetí </a:t>
            </a:r>
            <a:r>
              <a:rPr lang="cs-CZ" altLang="cs-CZ" sz="2200" dirty="0"/>
              <a:t>v období </a:t>
            </a:r>
            <a:r>
              <a:rPr lang="cs-CZ" altLang="cs-CZ" sz="2200" b="1" dirty="0">
                <a:solidFill>
                  <a:srgbClr val="C00000"/>
                </a:solidFill>
              </a:rPr>
              <a:t>od 22. dubna do 30. dubna </a:t>
            </a:r>
            <a:endParaRPr lang="cs-CZ" altLang="cs-CZ" sz="2200" dirty="0">
              <a:solidFill>
                <a:srgbClr val="C00000"/>
              </a:solidFill>
            </a:endParaRPr>
          </a:p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cs-CZ" altLang="cs-CZ" sz="2200" dirty="0" err="1"/>
              <a:t>Cermat</a:t>
            </a:r>
            <a:r>
              <a:rPr lang="cs-CZ" altLang="cs-CZ" sz="2200" dirty="0"/>
              <a:t> dodá </a:t>
            </a:r>
            <a:r>
              <a:rPr lang="cs-CZ" altLang="cs-CZ" sz="2200" b="1" dirty="0"/>
              <a:t>výsledky jednotných testů </a:t>
            </a:r>
            <a:r>
              <a:rPr lang="cs-CZ" altLang="cs-CZ" sz="2200" dirty="0"/>
              <a:t>středním školám </a:t>
            </a:r>
            <a:r>
              <a:rPr lang="cs-CZ" altLang="cs-CZ" sz="2200" b="1" dirty="0">
                <a:solidFill>
                  <a:srgbClr val="C00000"/>
                </a:solidFill>
              </a:rPr>
              <a:t>nejpozději do 28. dubna </a:t>
            </a:r>
          </a:p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ředitel školy ukončí hodnocení uchazečů </a:t>
            </a:r>
            <a:r>
              <a:rPr lang="cs-CZ" altLang="cs-CZ" sz="2200" b="1" dirty="0"/>
              <a:t>do 2 pracovních dnů po zpřístupnění hodnocení</a:t>
            </a:r>
            <a:r>
              <a:rPr lang="cs-CZ" altLang="cs-CZ" sz="2200" dirty="0"/>
              <a:t> uchazeče </a:t>
            </a:r>
            <a:r>
              <a:rPr lang="cs-CZ" altLang="cs-CZ" sz="2200" dirty="0" err="1"/>
              <a:t>Cermatem</a:t>
            </a:r>
            <a:r>
              <a:rPr lang="cs-CZ" altLang="cs-CZ" sz="2200" dirty="0"/>
              <a:t>, případně do </a:t>
            </a:r>
          </a:p>
          <a:p>
            <a:pPr indent="352425" algn="just">
              <a:defRPr/>
            </a:pPr>
            <a:r>
              <a:rPr lang="cs-CZ" altLang="cs-CZ" sz="2200" dirty="0"/>
              <a:t>2 pracovních dnů po dni konání školní přijímací zkoušky</a:t>
            </a:r>
          </a:p>
          <a:p>
            <a:pPr marL="342900" indent="-342900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odvolání</a:t>
            </a:r>
            <a:r>
              <a:rPr lang="cs-CZ" altLang="cs-CZ" sz="2200" dirty="0"/>
              <a:t> proti rozhodnutí ředitele školy lze podat </a:t>
            </a:r>
            <a:r>
              <a:rPr lang="cs-CZ" altLang="cs-CZ" sz="2200" b="1" dirty="0">
                <a:solidFill>
                  <a:srgbClr val="C00000"/>
                </a:solidFill>
              </a:rPr>
              <a:t>ve lhůtě </a:t>
            </a:r>
          </a:p>
          <a:p>
            <a:pPr marL="360363" indent="-7938" algn="just">
              <a:buClr>
                <a:srgbClr val="19489A"/>
              </a:buClr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3 pracovních dnů</a:t>
            </a:r>
            <a:r>
              <a:rPr lang="cs-CZ" altLang="cs-CZ" sz="2200" dirty="0"/>
              <a:t> ode dne doručení rozhodnutí; </a:t>
            </a:r>
            <a:r>
              <a:rPr lang="cs-CZ" altLang="cs-CZ" sz="2200" b="1" dirty="0"/>
              <a:t>i v odvolacím řízení přijímá ředitel uchazeče podle dosaženého počtu bodů</a:t>
            </a:r>
          </a:p>
        </p:txBody>
      </p:sp>
    </p:spTree>
    <p:extLst>
      <p:ext uri="{BB962C8B-B14F-4D97-AF65-F5344CB8AC3E}">
        <p14:creationId xmlns:p14="http://schemas.microsoft.com/office/powerpoint/2010/main" val="1631034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1175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86573"/>
            <a:ext cx="7772400" cy="100251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Přijímání do oborů vzdělání </a:t>
            </a:r>
            <a:b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talentovou zkouškou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31540" y="1304455"/>
            <a:ext cx="828092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/>
              <a:t>talentová zkouška se koná </a:t>
            </a:r>
          </a:p>
          <a:p>
            <a:pPr marL="698500" lvl="1" indent="-342900" algn="just">
              <a:spcBef>
                <a:spcPts val="600"/>
              </a:spcBef>
              <a:buClr>
                <a:srgbClr val="0F189C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od </a:t>
            </a:r>
            <a:r>
              <a:rPr lang="cs-CZ" altLang="cs-CZ" sz="2200" b="1" dirty="0">
                <a:solidFill>
                  <a:srgbClr val="C00000"/>
                </a:solidFill>
              </a:rPr>
              <a:t>2. ledna do 15. února</a:t>
            </a:r>
            <a:r>
              <a:rPr lang="cs-CZ" altLang="cs-CZ" sz="2200" b="1" dirty="0"/>
              <a:t>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Gymnázium se sportovní přípravou</a:t>
            </a:r>
          </a:p>
          <a:p>
            <a:pPr marL="698500" lvl="1" indent="-342900" algn="just">
              <a:buClr>
                <a:srgbClr val="0F189C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od </a:t>
            </a:r>
            <a:r>
              <a:rPr lang="cs-CZ" altLang="cs-CZ" sz="2200" b="1" dirty="0">
                <a:solidFill>
                  <a:srgbClr val="C00000"/>
                </a:solidFill>
              </a:rPr>
              <a:t>15. ledna do 31. ledna </a:t>
            </a:r>
            <a:r>
              <a:rPr lang="cs-CZ" altLang="cs-CZ" sz="2200" dirty="0">
                <a:sym typeface="Symbol" panose="05050102010706020507" pitchFamily="18" charset="2"/>
              </a:rPr>
              <a:t> </a:t>
            </a:r>
            <a:r>
              <a:rPr lang="cs-CZ" altLang="cs-CZ" sz="2200" b="1" dirty="0"/>
              <a:t>Konzervatoř</a:t>
            </a:r>
          </a:p>
          <a:p>
            <a:pPr marL="698500" lvl="1" indent="-342900" algn="just">
              <a:buClr>
                <a:srgbClr val="0F189C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od </a:t>
            </a:r>
            <a:r>
              <a:rPr lang="cs-CZ" altLang="cs-CZ" sz="2200" b="1" dirty="0">
                <a:solidFill>
                  <a:srgbClr val="C00000"/>
                </a:solidFill>
              </a:rPr>
              <a:t>2. ledna do 15. ledna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ostatní obory vzdělání</a:t>
            </a:r>
          </a:p>
          <a:p>
            <a:pPr marL="342900" indent="-342900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/>
              <a:t>sdělení o výsledku </a:t>
            </a:r>
            <a:r>
              <a:rPr lang="cs-CZ" altLang="cs-CZ" sz="2200" dirty="0"/>
              <a:t>talentové zkoušky zašle ředitel</a:t>
            </a:r>
          </a:p>
          <a:p>
            <a:pPr marL="698500" lvl="1" indent="-342900" algn="just">
              <a:spcBef>
                <a:spcPts val="6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do 20. února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Gymnázium se sportovní přípravou </a:t>
            </a:r>
          </a:p>
          <a:p>
            <a:pPr marL="698500" lvl="1" indent="-342900" algn="just"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do 20. ledna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ostatní obory vzdělání</a:t>
            </a:r>
          </a:p>
          <a:p>
            <a:pPr marL="698500" lvl="1" indent="-342900" algn="just"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ředitel konzervatoře nezasílá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ředitel školy zveřejní </a:t>
            </a:r>
            <a:r>
              <a:rPr lang="cs-CZ" altLang="cs-CZ" sz="2200" b="1" dirty="0">
                <a:solidFill>
                  <a:srgbClr val="C00000"/>
                </a:solidFill>
              </a:rPr>
              <a:t>seznam přijatých uchazečů </a:t>
            </a:r>
            <a:r>
              <a:rPr lang="cs-CZ" altLang="cs-CZ" sz="2200" dirty="0"/>
              <a:t>a nepřijatým uchazečům odešle </a:t>
            </a:r>
            <a:r>
              <a:rPr lang="cs-CZ" altLang="cs-CZ" sz="2200" b="1" dirty="0">
                <a:solidFill>
                  <a:srgbClr val="C00000"/>
                </a:solidFill>
              </a:rPr>
              <a:t>rozhodnutí o nepřijetí </a:t>
            </a:r>
            <a:r>
              <a:rPr lang="cs-CZ" altLang="cs-CZ" sz="2200" dirty="0"/>
              <a:t>v období </a:t>
            </a:r>
            <a:r>
              <a:rPr lang="cs-CZ" altLang="cs-CZ" sz="2200" b="1" dirty="0">
                <a:solidFill>
                  <a:srgbClr val="C00000"/>
                </a:solidFill>
              </a:rPr>
              <a:t>od 5. února do 15. února</a:t>
            </a:r>
            <a:r>
              <a:rPr lang="cs-CZ" altLang="cs-CZ" sz="2200" dirty="0"/>
              <a:t>, do oboru vzdělání </a:t>
            </a:r>
            <a:r>
              <a:rPr lang="cs-CZ" altLang="cs-CZ" sz="2200" b="1" dirty="0"/>
              <a:t>Gymnázium se sportovní přípravou </a:t>
            </a:r>
            <a:r>
              <a:rPr lang="cs-CZ" altLang="cs-CZ" sz="2200" b="1" dirty="0">
                <a:solidFill>
                  <a:srgbClr val="C00000"/>
                </a:solidFill>
              </a:rPr>
              <a:t>od 22. dubna do 30. dubna </a:t>
            </a:r>
            <a:endParaRPr lang="cs-CZ" altLang="cs-CZ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56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kola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540668" y="1356006"/>
            <a:ext cx="8062664" cy="395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počet přihlášek </a:t>
            </a:r>
            <a:r>
              <a:rPr lang="cs-CZ" altLang="cs-CZ" sz="2200" dirty="0"/>
              <a:t>v dalších kolech přijímacího řízení do oborů vzdělání s talentovou zkouškou i bez talentové zkoušky </a:t>
            </a:r>
            <a:r>
              <a:rPr lang="cs-CZ" altLang="cs-CZ" sz="2200" b="1" dirty="0">
                <a:solidFill>
                  <a:srgbClr val="C00000"/>
                </a:solidFill>
              </a:rPr>
              <a:t>není omezen </a:t>
            </a:r>
          </a:p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na přihlášku uchazeč </a:t>
            </a:r>
            <a:r>
              <a:rPr lang="cs-CZ" altLang="cs-CZ" sz="2200" b="1" dirty="0">
                <a:solidFill>
                  <a:srgbClr val="C00000"/>
                </a:solidFill>
              </a:rPr>
              <a:t>vyplňuje pouze jednu </a:t>
            </a:r>
            <a:r>
              <a:rPr lang="cs-CZ" altLang="cs-CZ" sz="2200" b="1" dirty="0"/>
              <a:t>zvolenou střední </a:t>
            </a:r>
            <a:r>
              <a:rPr lang="cs-CZ" altLang="cs-CZ" sz="2200" b="1" dirty="0">
                <a:solidFill>
                  <a:srgbClr val="C00000"/>
                </a:solidFill>
              </a:rPr>
              <a:t>školu</a:t>
            </a:r>
          </a:p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v dalších kolech přijímacího řízení </a:t>
            </a:r>
            <a:r>
              <a:rPr lang="cs-CZ" altLang="cs-CZ" sz="2200" b="1" dirty="0">
                <a:solidFill>
                  <a:srgbClr val="C00000"/>
                </a:solidFill>
              </a:rPr>
              <a:t>nebudou uchazeči konat jednotné přijímací zkoušky, </a:t>
            </a:r>
            <a:r>
              <a:rPr lang="cs-CZ" altLang="cs-CZ" sz="2200" dirty="0"/>
              <a:t>střední školy však mohou využít výsledky zkoušek z 1. kola nebo vypsat školní přijímací zkoušku</a:t>
            </a:r>
          </a:p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způsob hodnocení uchazečů v dalších kolech přijímacího řízení stanoví ředitel střední školy</a:t>
            </a:r>
            <a:endParaRPr lang="cs-CZ" altLang="cs-CZ" sz="22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1845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Zápisový lístek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22321" y="1569211"/>
            <a:ext cx="806266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zápisový lístek je platný </a:t>
            </a:r>
            <a:r>
              <a:rPr lang="cs-CZ" altLang="cs-CZ" sz="2200" b="1" dirty="0">
                <a:solidFill>
                  <a:srgbClr val="C00000"/>
                </a:solidFill>
              </a:rPr>
              <a:t>pro školní rok, pro který je uchazeč přijímán</a:t>
            </a:r>
            <a:r>
              <a:rPr lang="cs-CZ" altLang="cs-CZ" sz="2200" dirty="0"/>
              <a:t> a který se vyznačí nad jméno a příjmení uchazeče</a:t>
            </a:r>
            <a:endParaRPr lang="cs-CZ" altLang="cs-CZ" sz="2200" dirty="0">
              <a:sym typeface="Symbol" panose="05050102010706020507" pitchFamily="18" charset="2"/>
            </a:endParaRPr>
          </a:p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zápisový lístek odevzdá uchazeč (zákonný zástupce) nejpozději </a:t>
            </a:r>
            <a:r>
              <a:rPr lang="cs-CZ" altLang="cs-CZ" sz="2200" b="1" dirty="0">
                <a:solidFill>
                  <a:srgbClr val="C00000"/>
                </a:solidFill>
              </a:rPr>
              <a:t>do 10 pracovních dnů</a:t>
            </a:r>
            <a:r>
              <a:rPr lang="cs-CZ" altLang="cs-CZ" sz="2200" dirty="0">
                <a:solidFill>
                  <a:srgbClr val="C00000"/>
                </a:solidFill>
              </a:rPr>
              <a:t> </a:t>
            </a:r>
            <a:r>
              <a:rPr lang="cs-CZ" altLang="cs-CZ" sz="2200" dirty="0"/>
              <a:t>ode dne oznámení rozhodnutí o přijetí ke vzdělávání </a:t>
            </a:r>
          </a:p>
          <a:p>
            <a:pPr marL="352425" indent="-352425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lhůta </a:t>
            </a:r>
            <a:r>
              <a:rPr lang="cs-CZ" altLang="cs-CZ" sz="2200" dirty="0"/>
              <a:t>pro odevzdání zápisového lístku </a:t>
            </a:r>
            <a:r>
              <a:rPr lang="cs-CZ" altLang="cs-CZ" sz="2200" b="1" dirty="0">
                <a:solidFill>
                  <a:srgbClr val="C00000"/>
                </a:solidFill>
              </a:rPr>
              <a:t>začíná</a:t>
            </a:r>
            <a:r>
              <a:rPr lang="cs-CZ" altLang="cs-CZ" sz="2200" dirty="0"/>
              <a:t> běžet </a:t>
            </a:r>
            <a:r>
              <a:rPr lang="cs-CZ" altLang="cs-CZ" sz="2200" b="1" dirty="0">
                <a:solidFill>
                  <a:srgbClr val="C00000"/>
                </a:solidFill>
              </a:rPr>
              <a:t>dnem následujícím po dni zveřejnění seznamu </a:t>
            </a:r>
            <a:r>
              <a:rPr lang="cs-CZ" altLang="cs-CZ" sz="2200" dirty="0"/>
              <a:t>přijatých uchazečů</a:t>
            </a:r>
          </a:p>
        </p:txBody>
      </p:sp>
    </p:spTree>
    <p:extLst>
      <p:ext uri="{BB962C8B-B14F-4D97-AF65-F5344CB8AC3E}">
        <p14:creationId xmlns:p14="http://schemas.microsoft.com/office/powerpoint/2010/main" val="2481882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Zápisový lístek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540668" y="1377212"/>
            <a:ext cx="8062664" cy="428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7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zápisový lístek</a:t>
            </a:r>
            <a:r>
              <a:rPr lang="cs-CZ" altLang="cs-CZ" sz="2200" dirty="0"/>
              <a:t>, který uchazeč již odevzdal, </a:t>
            </a:r>
            <a:r>
              <a:rPr lang="cs-CZ" altLang="cs-CZ" sz="2200" b="1" dirty="0">
                <a:solidFill>
                  <a:srgbClr val="C00000"/>
                </a:solidFill>
              </a:rPr>
              <a:t>může vzít zpět </a:t>
            </a:r>
          </a:p>
          <a:p>
            <a:pPr marL="360000">
              <a:spcBef>
                <a:spcPts val="0"/>
              </a:spcBef>
              <a:buClr>
                <a:schemeClr val="tx1"/>
              </a:buClr>
              <a:defRPr/>
            </a:pPr>
            <a:r>
              <a:rPr lang="cs-CZ" altLang="cs-CZ" sz="2200" dirty="0"/>
              <a:t>v případě, že:</a:t>
            </a:r>
          </a:p>
          <a:p>
            <a:pPr marL="698500" lvl="1" indent="-342900" algn="just">
              <a:spcBef>
                <a:spcPts val="6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jej chce uplatnit ve škole, na kterou byl </a:t>
            </a:r>
            <a:r>
              <a:rPr lang="cs-CZ" altLang="cs-CZ" sz="2200" b="1" dirty="0">
                <a:solidFill>
                  <a:srgbClr val="C00000"/>
                </a:solidFill>
              </a:rPr>
              <a:t>přijat na základě odvolání</a:t>
            </a:r>
          </a:p>
          <a:p>
            <a:pPr marL="698500" lvl="1" indent="-342900" algn="just">
              <a:spcBef>
                <a:spcPts val="6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odevzdal-li jej v oboru vzdělání s talentovou zkouškou </a:t>
            </a:r>
            <a:r>
              <a:rPr lang="cs-CZ" altLang="cs-CZ" sz="2200" dirty="0"/>
              <a:t>(včetně konzervatoře) a následně byl přijat do oboru vzdělání bez talentové zkoušky</a:t>
            </a:r>
          </a:p>
          <a:p>
            <a:pPr marL="698500" lvl="1" indent="-342900" algn="just">
              <a:spcBef>
                <a:spcPts val="6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>
                <a:sym typeface="Symbol" panose="05050102010706020507" pitchFamily="18" charset="2"/>
              </a:rPr>
              <a:t>tyto skutečnosti při zpětvzetí lístku doloží rozhodnutím o přijetí</a:t>
            </a:r>
          </a:p>
          <a:p>
            <a:pPr marL="342900" indent="-342900" algn="just">
              <a:spcBef>
                <a:spcPct val="7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>
                <a:sym typeface="Symbol" panose="05050102010706020507" pitchFamily="18" charset="2"/>
              </a:rPr>
              <a:t>v případě souběhu způsobů, kdy lze vzít zápisový lístek zpět, </a:t>
            </a:r>
            <a:r>
              <a:rPr lang="cs-CZ" altLang="cs-CZ" sz="2200" b="1" dirty="0">
                <a:sym typeface="Symbol" panose="05050102010706020507" pitchFamily="18" charset="2"/>
              </a:rPr>
              <a:t>lze uvést údaje o zápisu uchazeče </a:t>
            </a:r>
            <a:r>
              <a:rPr lang="cs-CZ" altLang="cs-CZ" sz="2200" dirty="0">
                <a:sym typeface="Symbol" panose="05050102010706020507" pitchFamily="18" charset="2"/>
              </a:rPr>
              <a:t>na další školu </a:t>
            </a:r>
            <a:r>
              <a:rPr lang="cs-CZ" altLang="cs-CZ" sz="2200" b="1" dirty="0">
                <a:sym typeface="Symbol" panose="05050102010706020507" pitchFamily="18" charset="2"/>
              </a:rPr>
              <a:t>na druhé straně tiskopisu </a:t>
            </a:r>
            <a:r>
              <a:rPr lang="cs-CZ" altLang="cs-CZ" sz="2200" dirty="0">
                <a:sym typeface="Symbol" panose="05050102010706020507" pitchFamily="18" charset="2"/>
              </a:rPr>
              <a:t>zápisového lístku</a:t>
            </a:r>
            <a:endParaRPr lang="cs-CZ" altLang="cs-CZ" sz="2200" dirty="0"/>
          </a:p>
        </p:txBody>
      </p:sp>
    </p:spTree>
    <p:extLst>
      <p:ext uri="{BB962C8B-B14F-4D97-AF65-F5344CB8AC3E}">
        <p14:creationId xmlns:p14="http://schemas.microsoft.com/office/powerpoint/2010/main" val="3313726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Zápisový lístek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22321" y="1569211"/>
            <a:ext cx="8062664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7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uchazeč, který </a:t>
            </a:r>
            <a:r>
              <a:rPr lang="cs-CZ" altLang="cs-CZ" sz="2200" b="1" dirty="0">
                <a:solidFill>
                  <a:srgbClr val="C00000"/>
                </a:solidFill>
              </a:rPr>
              <a:t>je žákem základní školy</a:t>
            </a:r>
            <a:r>
              <a:rPr lang="cs-CZ" altLang="cs-CZ" sz="2200" dirty="0"/>
              <a:t>, obdrží zápisový lístek </a:t>
            </a:r>
            <a:r>
              <a:rPr lang="cs-CZ" altLang="cs-CZ" sz="2200" b="1" dirty="0">
                <a:solidFill>
                  <a:srgbClr val="C00000"/>
                </a:solidFill>
              </a:rPr>
              <a:t>na</a:t>
            </a:r>
            <a:r>
              <a:rPr lang="cs-CZ" altLang="cs-CZ" sz="2200" dirty="0"/>
              <a:t> této </a:t>
            </a:r>
            <a:r>
              <a:rPr lang="cs-CZ" altLang="cs-CZ" sz="2200" b="1" dirty="0">
                <a:solidFill>
                  <a:srgbClr val="C00000"/>
                </a:solidFill>
              </a:rPr>
              <a:t>základní škole</a:t>
            </a:r>
          </a:p>
          <a:p>
            <a:pPr marL="342900" indent="-342900" algn="just">
              <a:spcBef>
                <a:spcPct val="7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v ostatních případech </a:t>
            </a:r>
            <a:r>
              <a:rPr lang="cs-CZ" altLang="cs-CZ" sz="2200" dirty="0"/>
              <a:t>(žáci víceletých gymnázií a jiných středních škol, uchazeči, kteří nejsou žáky žádné školy…) vydá zápisový lístek </a:t>
            </a:r>
            <a:r>
              <a:rPr lang="cs-CZ" altLang="cs-CZ" sz="2200" b="1" dirty="0">
                <a:solidFill>
                  <a:srgbClr val="C00000"/>
                </a:solidFill>
              </a:rPr>
              <a:t>krajský úřad </a:t>
            </a:r>
            <a:r>
              <a:rPr lang="cs-CZ" altLang="cs-CZ" sz="2200" dirty="0"/>
              <a:t>příslušný podle místa trvalého pobytu uchazeče</a:t>
            </a:r>
          </a:p>
          <a:p>
            <a:pPr marL="342900" indent="-342900" algn="just">
              <a:spcBef>
                <a:spcPct val="7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 případě ztráty nebo zničení zápisového lístku </a:t>
            </a:r>
            <a:r>
              <a:rPr lang="cs-CZ" altLang="cs-CZ" sz="2200" b="1" dirty="0">
                <a:solidFill>
                  <a:srgbClr val="C00000"/>
                </a:solidFill>
              </a:rPr>
              <a:t>vydává náhradní zápisový lístek orgán, který vydal původní zápisový lístek</a:t>
            </a:r>
          </a:p>
        </p:txBody>
      </p:sp>
    </p:spTree>
    <p:extLst>
      <p:ext uri="{BB962C8B-B14F-4D97-AF65-F5344CB8AC3E}">
        <p14:creationId xmlns:p14="http://schemas.microsoft.com/office/powerpoint/2010/main" val="3175116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k přijímacímu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540668" y="1982450"/>
            <a:ext cx="80626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dirty="0"/>
              <a:t>informace k přijímacímu řízení jsou průběžně zveřejňovány na Školském portálu Pardubického kraje (</a:t>
            </a:r>
            <a:r>
              <a:rPr lang="cs-CZ" altLang="cs-CZ" sz="2200" dirty="0">
                <a:hlinkClick r:id="rId3"/>
              </a:rPr>
              <a:t>www.klickevzdelani.cz</a:t>
            </a:r>
            <a:r>
              <a:rPr lang="cs-CZ" altLang="cs-CZ" sz="2200" dirty="0"/>
              <a:t>), na stránkách Pardubického kraje, MŠMT (</a:t>
            </a:r>
            <a:r>
              <a:rPr lang="cs-CZ" altLang="cs-CZ" sz="2200" dirty="0">
                <a:hlinkClick r:id="rId4"/>
              </a:rPr>
              <a:t>www.msmt.cz</a:t>
            </a:r>
            <a:r>
              <a:rPr lang="cs-CZ" altLang="cs-CZ" sz="2200" dirty="0"/>
              <a:t>) a Cermatu (</a:t>
            </a:r>
            <a:r>
              <a:rPr lang="cs-CZ" altLang="cs-CZ" sz="2200" dirty="0">
                <a:hlinkClick r:id="rId5"/>
              </a:rPr>
              <a:t>https://prijimacky.cermat.cz/</a:t>
            </a:r>
            <a:r>
              <a:rPr lang="cs-CZ" altLang="cs-CZ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998228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1276</Words>
  <Application>Microsoft Office PowerPoint</Application>
  <PresentationFormat>Předvádění na obrazovce (4:3)</PresentationFormat>
  <Paragraphs>139</Paragraphs>
  <Slides>22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Arial</vt:lpstr>
      <vt:lpstr>Calibri</vt:lpstr>
      <vt:lpstr>Symbol</vt:lpstr>
      <vt:lpstr>Times New Roman</vt:lpstr>
      <vt:lpstr>Motiv systému Office</vt:lpstr>
      <vt:lpstr>Přijímací řízení  ve školním roce 2020/2021</vt:lpstr>
      <vt:lpstr>Nové obory vzdělání pro školní rok 2021/2022</vt:lpstr>
      <vt:lpstr>Přijímací řízení ve školním roce 2020/2021</vt:lpstr>
      <vt:lpstr>Tiskopisy přihlášek ke vzdělávání pro školní rok 2020/2021</vt:lpstr>
      <vt:lpstr>Tiskopisy přihlášek ke vzdělávání pro školní rok 2020/2021</vt:lpstr>
      <vt:lpstr>Přihláška ke vzdělávání </vt:lpstr>
      <vt:lpstr>Přihláška ke vzdělávání </vt:lpstr>
      <vt:lpstr>Přijímací zkoušky</vt:lpstr>
      <vt:lpstr>Přijímací zkoušky</vt:lpstr>
      <vt:lpstr>Termíny konání přijímacích zkoušek</vt:lpstr>
      <vt:lpstr>Přihlašování ke vzdělávání</vt:lpstr>
      <vt:lpstr>Přihlašování ke vzdělávání</vt:lpstr>
      <vt:lpstr>Specifikace jednotných zkoušek</vt:lpstr>
      <vt:lpstr>Hodnocení uchazečů  v rámci 1. kola přijímacího řízení</vt:lpstr>
      <vt:lpstr>Hodnocení uchazečů  v rámci 1. kola přijímacího řízení</vt:lpstr>
      <vt:lpstr>Výsledky přijímacího řízení</vt:lpstr>
      <vt:lpstr>Přijímání do oborů vzdělání  s talentovou zkouškou</vt:lpstr>
      <vt:lpstr>Další kola přijímacího řízení</vt:lpstr>
      <vt:lpstr>Zápisový lístek</vt:lpstr>
      <vt:lpstr>Zápisový lístek</vt:lpstr>
      <vt:lpstr>Zápisový lístek</vt:lpstr>
      <vt:lpstr>Informace k přijímacímu řízení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 Brhel</dc:creator>
  <cp:lastModifiedBy>Ivana Nováková</cp:lastModifiedBy>
  <cp:revision>119</cp:revision>
  <dcterms:created xsi:type="dcterms:W3CDTF">2017-03-06T15:56:02Z</dcterms:created>
  <dcterms:modified xsi:type="dcterms:W3CDTF">2020-11-30T17:00:34Z</dcterms:modified>
</cp:coreProperties>
</file>